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9" r:id="rId3"/>
    <p:sldId id="260" r:id="rId4"/>
    <p:sldId id="261" r:id="rId5"/>
    <p:sldId id="262" r:id="rId6"/>
    <p:sldId id="263" r:id="rId7"/>
    <p:sldId id="264" r:id="rId8"/>
    <p:sldId id="265" r:id="rId9"/>
    <p:sldId id="266" r:id="rId10"/>
    <p:sldId id="267" r:id="rId11"/>
    <p:sldId id="273" r:id="rId12"/>
    <p:sldId id="271" r:id="rId13"/>
    <p:sldId id="272" r:id="rId14"/>
    <p:sldId id="274" r:id="rId15"/>
    <p:sldId id="275" r:id="rId16"/>
    <p:sldId id="279" r:id="rId17"/>
    <p:sldId id="276" r:id="rId18"/>
    <p:sldId id="280"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4" autoAdjust="0"/>
    <p:restoredTop sz="94660"/>
  </p:normalViewPr>
  <p:slideViewPr>
    <p:cSldViewPr snapToGrid="0">
      <p:cViewPr varScale="1">
        <p:scale>
          <a:sx n="103" d="100"/>
          <a:sy n="103" d="100"/>
        </p:scale>
        <p:origin x="16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EDE3D5-E090-4347-879E-25347AEB963E}" type="datetimeFigureOut">
              <a:rPr kumimoji="1" lang="ja-JP" altLang="en-US" smtClean="0"/>
              <a:t>2022/8/2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65DE4-2EE6-40EE-8C4D-108D0EB8262A}" type="slidenum">
              <a:rPr kumimoji="1" lang="ja-JP" altLang="en-US" smtClean="0"/>
              <a:t>‹#›</a:t>
            </a:fld>
            <a:endParaRPr kumimoji="1" lang="ja-JP" altLang="en-US"/>
          </a:p>
        </p:txBody>
      </p:sp>
    </p:spTree>
    <p:extLst>
      <p:ext uri="{BB962C8B-B14F-4D97-AF65-F5344CB8AC3E}">
        <p14:creationId xmlns:p14="http://schemas.microsoft.com/office/powerpoint/2010/main" val="8589704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824BD28-8F1B-4586-A72E-6992713E0C27}" type="slidenum">
              <a:rPr kumimoji="1" lang="ja-JP" altLang="en-US" smtClean="0"/>
              <a:t>11</a:t>
            </a:fld>
            <a:endParaRPr kumimoji="1" lang="ja-JP" altLang="en-US"/>
          </a:p>
        </p:txBody>
      </p:sp>
    </p:spTree>
    <p:extLst>
      <p:ext uri="{BB962C8B-B14F-4D97-AF65-F5344CB8AC3E}">
        <p14:creationId xmlns:p14="http://schemas.microsoft.com/office/powerpoint/2010/main" val="2157269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87655-0BB5-9151-97E4-62F42578C2B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B42C997-1258-40E4-F6FB-5FB2571D58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41B915C-2F61-100A-704C-D38A2FE94DEB}"/>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5" name="フッター プレースホルダー 4">
            <a:extLst>
              <a:ext uri="{FF2B5EF4-FFF2-40B4-BE49-F238E27FC236}">
                <a16:creationId xmlns:a16="http://schemas.microsoft.com/office/drawing/2014/main" id="{D7BCBFF3-5D25-1191-6D88-4F3FAA6EE6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1CBCE83-9284-9411-13C6-066CB66C1997}"/>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348646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8F3F8E-EAD2-2CA0-E23A-39469CE9767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189829-1897-C628-1007-A0C7D5E67A0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8D6909-8D5D-F2B4-E315-816BEF5892AF}"/>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5" name="フッター プレースホルダー 4">
            <a:extLst>
              <a:ext uri="{FF2B5EF4-FFF2-40B4-BE49-F238E27FC236}">
                <a16:creationId xmlns:a16="http://schemas.microsoft.com/office/drawing/2014/main" id="{61AE3739-E1BA-4F2F-D0C8-56692D4ABCE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52D511-03B8-0547-2D9F-38E976276A22}"/>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2257573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A8979B3-A3B4-A462-3E17-F4C58DCB19F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C9D2C5C-6324-3BDA-ECFA-59A1EF01DD0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FA6EF6-4929-482F-3EDE-8D35621C1D5B}"/>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5" name="フッター プレースホルダー 4">
            <a:extLst>
              <a:ext uri="{FF2B5EF4-FFF2-40B4-BE49-F238E27FC236}">
                <a16:creationId xmlns:a16="http://schemas.microsoft.com/office/drawing/2014/main" id="{10F52CC9-2611-8C49-AEBD-7CA90F7CBD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342D41-0228-C596-12CA-C28E3B5B7D97}"/>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257741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E762C4-69AF-8443-BE69-94951CB36EA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990C9C-7A25-058F-B0B2-4FB85C7EAA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DD2C45-410E-54BE-A34A-51198401200E}"/>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5" name="フッター プレースホルダー 4">
            <a:extLst>
              <a:ext uri="{FF2B5EF4-FFF2-40B4-BE49-F238E27FC236}">
                <a16:creationId xmlns:a16="http://schemas.microsoft.com/office/drawing/2014/main" id="{E2D3FEF9-FB91-8191-7AE0-A39D17952F0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176FAA-4348-CE30-56F2-8A51ED7F9134}"/>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670870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BCCF86-01F7-31C2-C215-9C08FFEAE82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D470A9B-4B9E-E8F6-89D2-C0BF453FC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E3F720A-3C70-56E5-A179-C250D87988D6}"/>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5" name="フッター プレースホルダー 4">
            <a:extLst>
              <a:ext uri="{FF2B5EF4-FFF2-40B4-BE49-F238E27FC236}">
                <a16:creationId xmlns:a16="http://schemas.microsoft.com/office/drawing/2014/main" id="{117530A9-6213-1AE5-12C4-5FC9E583512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A5476D-9D1E-5975-E986-1E02D568B7CA}"/>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3369869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56F3E0-07DB-ED65-BDA7-AFA20B8AC2B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A7938F-C859-0E53-2251-498120F990E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93971C6-7B65-DE73-81F6-C5BEE863495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E2F0493-BB95-3D76-2AEB-0D9C992EACA5}"/>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6" name="フッター プレースホルダー 5">
            <a:extLst>
              <a:ext uri="{FF2B5EF4-FFF2-40B4-BE49-F238E27FC236}">
                <a16:creationId xmlns:a16="http://schemas.microsoft.com/office/drawing/2014/main" id="{0143BA56-39D3-98CA-D117-9E7EF5A9883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E3EFB85-6F3C-5F46-48FE-82CE8ACBC3FE}"/>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367306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7D8381-C1D6-4665-9000-B27EFD04012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E21E8C-4E10-6241-F8EB-A0447A539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4726C9-3CA9-00E5-D60C-34A32FA5EC5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7B6A37D-4C80-D17B-C4B2-C028CDBE8E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25D070F-F904-F8D8-797B-D7363CED9B8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D39C166-736A-66CF-7269-39C4F704BAA3}"/>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8" name="フッター プレースホルダー 7">
            <a:extLst>
              <a:ext uri="{FF2B5EF4-FFF2-40B4-BE49-F238E27FC236}">
                <a16:creationId xmlns:a16="http://schemas.microsoft.com/office/drawing/2014/main" id="{C9F78315-8A79-9D6C-6F32-633F8A38FC6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11F0F2A-65C2-0F68-6DB1-D0F2FA780FA2}"/>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380009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1BF97C-2366-E470-95C3-809CB865C35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16DFB18-7A5E-6957-FFD0-B72A69E0A5C3}"/>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4" name="フッター プレースホルダー 3">
            <a:extLst>
              <a:ext uri="{FF2B5EF4-FFF2-40B4-BE49-F238E27FC236}">
                <a16:creationId xmlns:a16="http://schemas.microsoft.com/office/drawing/2014/main" id="{E6206B1F-4F84-6DA6-DB60-B6EECC7BD49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BC6168C-561C-1117-34CD-DF11800A7970}"/>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86938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34F275B-5C14-96A6-DFB7-4A345BA52487}"/>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3" name="フッター プレースホルダー 2">
            <a:extLst>
              <a:ext uri="{FF2B5EF4-FFF2-40B4-BE49-F238E27FC236}">
                <a16:creationId xmlns:a16="http://schemas.microsoft.com/office/drawing/2014/main" id="{5F49AB2C-E6C3-378F-0A08-B98F72058E7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97BAB0F-CA9E-1A54-C923-AA3908A5F0B4}"/>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3641368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8170DE-0AE5-85FA-25B2-2A7002DE278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0B9BA96-AC09-652B-2027-39687619C6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D228656-31D0-1B06-42E3-CD9CF1FD5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43E3289-4416-5048-490B-8FAE57BF4217}"/>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6" name="フッター プレースホルダー 5">
            <a:extLst>
              <a:ext uri="{FF2B5EF4-FFF2-40B4-BE49-F238E27FC236}">
                <a16:creationId xmlns:a16="http://schemas.microsoft.com/office/drawing/2014/main" id="{4E9065BA-E424-47FC-E090-8117350D3B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BA5AB67-D7EC-A746-C27F-397A1615C941}"/>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3129989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2906A-D89A-BD2A-099C-9745A220329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C5E8449-63EE-9266-42DE-428A09FB9E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B6C7013-9A19-BC12-E7CE-9E08CBA0B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CB863A2-B36A-F755-F6CD-70956C2FAE4F}"/>
              </a:ext>
            </a:extLst>
          </p:cNvPr>
          <p:cNvSpPr>
            <a:spLocks noGrp="1"/>
          </p:cNvSpPr>
          <p:nvPr>
            <p:ph type="dt" sz="half" idx="10"/>
          </p:nvPr>
        </p:nvSpPr>
        <p:spPr/>
        <p:txBody>
          <a:bodyPr/>
          <a:lstStyle/>
          <a:p>
            <a:fld id="{46682EE9-0AF9-4974-94C5-D5BA0CB7DB48}" type="datetimeFigureOut">
              <a:rPr kumimoji="1" lang="ja-JP" altLang="en-US" smtClean="0"/>
              <a:t>2022/8/2</a:t>
            </a:fld>
            <a:endParaRPr kumimoji="1" lang="ja-JP" altLang="en-US"/>
          </a:p>
        </p:txBody>
      </p:sp>
      <p:sp>
        <p:nvSpPr>
          <p:cNvPr id="6" name="フッター プレースホルダー 5">
            <a:extLst>
              <a:ext uri="{FF2B5EF4-FFF2-40B4-BE49-F238E27FC236}">
                <a16:creationId xmlns:a16="http://schemas.microsoft.com/office/drawing/2014/main" id="{49A0A6CF-B836-B42C-836F-04F4A6D4EBB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5D97924-6B80-A991-AED9-96E5F3ABBD68}"/>
              </a:ext>
            </a:extLst>
          </p:cNvPr>
          <p:cNvSpPr>
            <a:spLocks noGrp="1"/>
          </p:cNvSpPr>
          <p:nvPr>
            <p:ph type="sldNum" sz="quarter" idx="12"/>
          </p:nvPr>
        </p:nvSpPr>
        <p:spPr/>
        <p:txBody>
          <a:body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3289663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7E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4FCCAE1-003D-ABD0-A548-05CB4333C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A9F9EF-565E-B280-2DBA-D0C128C32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FB9C0F-F99D-B48F-BD08-145A8BFB62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82EE9-0AF9-4974-94C5-D5BA0CB7DB48}" type="datetimeFigureOut">
              <a:rPr kumimoji="1" lang="ja-JP" altLang="en-US" smtClean="0"/>
              <a:t>2022/8/2</a:t>
            </a:fld>
            <a:endParaRPr kumimoji="1" lang="ja-JP" altLang="en-US"/>
          </a:p>
        </p:txBody>
      </p:sp>
      <p:sp>
        <p:nvSpPr>
          <p:cNvPr id="5" name="フッター プレースホルダー 4">
            <a:extLst>
              <a:ext uri="{FF2B5EF4-FFF2-40B4-BE49-F238E27FC236}">
                <a16:creationId xmlns:a16="http://schemas.microsoft.com/office/drawing/2014/main" id="{A74BAF8D-033C-41A2-A5B3-4CC00F19CB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FB8A400-CBA3-C748-BEAC-88629D85F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FB300-5D48-4FED-8937-8742790A8C20}" type="slidenum">
              <a:rPr kumimoji="1" lang="ja-JP" altLang="en-US" smtClean="0"/>
              <a:t>‹#›</a:t>
            </a:fld>
            <a:endParaRPr kumimoji="1" lang="ja-JP" altLang="en-US"/>
          </a:p>
        </p:txBody>
      </p:sp>
    </p:spTree>
    <p:extLst>
      <p:ext uri="{BB962C8B-B14F-4D97-AF65-F5344CB8AC3E}">
        <p14:creationId xmlns:p14="http://schemas.microsoft.com/office/powerpoint/2010/main" val="2091966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3" name="図 5992">
            <a:extLst>
              <a:ext uri="{FF2B5EF4-FFF2-40B4-BE49-F238E27FC236}">
                <a16:creationId xmlns:a16="http://schemas.microsoft.com/office/drawing/2014/main" id="{EEDA80E5-7CAD-0050-F708-68B39F1385A2}"/>
              </a:ext>
            </a:extLst>
          </p:cNvPr>
          <p:cNvPicPr>
            <a:picLocks noChangeAspect="1"/>
          </p:cNvPicPr>
          <p:nvPr/>
        </p:nvPicPr>
        <p:blipFill>
          <a:blip r:embed="rId2"/>
          <a:stretch>
            <a:fillRect/>
          </a:stretch>
        </p:blipFill>
        <p:spPr>
          <a:xfrm>
            <a:off x="0" y="0"/>
            <a:ext cx="12192000" cy="6846864"/>
          </a:xfrm>
          <a:prstGeom prst="rect">
            <a:avLst/>
          </a:prstGeom>
        </p:spPr>
      </p:pic>
      <p:pic>
        <p:nvPicPr>
          <p:cNvPr id="5992" name="図 5991">
            <a:extLst>
              <a:ext uri="{FF2B5EF4-FFF2-40B4-BE49-F238E27FC236}">
                <a16:creationId xmlns:a16="http://schemas.microsoft.com/office/drawing/2014/main" id="{58BF604F-B354-DCAF-86C2-4B24865E119D}"/>
              </a:ext>
            </a:extLst>
          </p:cNvPr>
          <p:cNvPicPr>
            <a:picLocks noChangeAspect="1"/>
          </p:cNvPicPr>
          <p:nvPr/>
        </p:nvPicPr>
        <p:blipFill>
          <a:blip r:embed="rId3"/>
          <a:stretch>
            <a:fillRect/>
          </a:stretch>
        </p:blipFill>
        <p:spPr>
          <a:xfrm>
            <a:off x="7390558" y="1956891"/>
            <a:ext cx="7305675" cy="5314950"/>
          </a:xfrm>
          <a:prstGeom prst="rect">
            <a:avLst/>
          </a:prstGeom>
        </p:spPr>
      </p:pic>
      <p:sp>
        <p:nvSpPr>
          <p:cNvPr id="3" name="コンテンツ プレースホルダー 2">
            <a:extLst>
              <a:ext uri="{FF2B5EF4-FFF2-40B4-BE49-F238E27FC236}">
                <a16:creationId xmlns:a16="http://schemas.microsoft.com/office/drawing/2014/main" id="{AF466385-A07B-100F-2536-F1CC03134534}"/>
              </a:ext>
            </a:extLst>
          </p:cNvPr>
          <p:cNvSpPr>
            <a:spLocks noGrp="1"/>
          </p:cNvSpPr>
          <p:nvPr>
            <p:ph idx="1"/>
          </p:nvPr>
        </p:nvSpPr>
        <p:spPr>
          <a:xfrm>
            <a:off x="2284876" y="1929292"/>
            <a:ext cx="4500933" cy="2362066"/>
          </a:xfrm>
        </p:spPr>
        <p:txBody>
          <a:bodyPr>
            <a:normAutofit/>
          </a:bodyPr>
          <a:lstStyle/>
          <a:p>
            <a:r>
              <a:rPr kumimoji="1" lang="ja-JP" altLang="en-US" sz="4000" dirty="0">
                <a:latin typeface="UD デジタル 教科書体 NK-R" panose="02020400000000000000" pitchFamily="18" charset="-128"/>
                <a:ea typeface="UD デジタル 教科書体 NK-R" panose="02020400000000000000" pitchFamily="18" charset="-128"/>
              </a:rPr>
              <a:t>モノづくり</a:t>
            </a:r>
            <a:endParaRPr kumimoji="1" lang="en-US" altLang="ja-JP" sz="4000" dirty="0">
              <a:latin typeface="UD デジタル 教科書体 NK-R" panose="02020400000000000000" pitchFamily="18" charset="-128"/>
              <a:ea typeface="UD デジタル 教科書体 NK-R" panose="02020400000000000000" pitchFamily="18" charset="-128"/>
            </a:endParaRPr>
          </a:p>
          <a:p>
            <a:endParaRPr kumimoji="1" lang="en-US" altLang="ja-JP" sz="4000" dirty="0">
              <a:latin typeface="UD デジタル 教科書体 NK-R" panose="02020400000000000000" pitchFamily="18" charset="-128"/>
              <a:ea typeface="UD デジタル 教科書体 NK-R" panose="02020400000000000000" pitchFamily="18" charset="-128"/>
            </a:endParaRPr>
          </a:p>
          <a:p>
            <a:r>
              <a:rPr lang="ja-JP" altLang="en-US" sz="4000" dirty="0">
                <a:latin typeface="UD デジタル 教科書体 NK-R" panose="02020400000000000000" pitchFamily="18" charset="-128"/>
                <a:ea typeface="UD デジタル 教科書体 NK-R" panose="02020400000000000000" pitchFamily="18" charset="-128"/>
              </a:rPr>
              <a:t>生き物</a:t>
            </a:r>
            <a:endParaRPr lang="en-US" altLang="ja-JP" sz="4000" dirty="0">
              <a:latin typeface="UD デジタル 教科書体 NK-R" panose="02020400000000000000" pitchFamily="18" charset="-128"/>
              <a:ea typeface="UD デジタル 教科書体 NK-R" panose="02020400000000000000" pitchFamily="18" charset="-128"/>
            </a:endParaRPr>
          </a:p>
          <a:p>
            <a:endParaRPr lang="en-US" altLang="ja-JP" dirty="0"/>
          </a:p>
        </p:txBody>
      </p:sp>
      <p:sp>
        <p:nvSpPr>
          <p:cNvPr id="4" name="タイトル 1">
            <a:extLst>
              <a:ext uri="{FF2B5EF4-FFF2-40B4-BE49-F238E27FC236}">
                <a16:creationId xmlns:a16="http://schemas.microsoft.com/office/drawing/2014/main" id="{26EEFBE6-95B3-C944-B413-9E1C0FFAE47D}"/>
              </a:ext>
            </a:extLst>
          </p:cNvPr>
          <p:cNvSpPr>
            <a:spLocks noGrp="1"/>
          </p:cNvSpPr>
          <p:nvPr>
            <p:ph type="title"/>
          </p:nvPr>
        </p:nvSpPr>
        <p:spPr>
          <a:xfrm>
            <a:off x="838200" y="365125"/>
            <a:ext cx="10515600" cy="1325563"/>
          </a:xfrm>
        </p:spPr>
        <p:txBody>
          <a:bodyPr/>
          <a:lstStyle/>
          <a:p>
            <a:r>
              <a:rPr kumimoji="1" lang="ja-JP" altLang="en-US"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私を特徴付けるキーワード</a:t>
            </a:r>
          </a:p>
        </p:txBody>
      </p:sp>
      <p:sp>
        <p:nvSpPr>
          <p:cNvPr id="2" name="テキスト ボックス 1">
            <a:extLst>
              <a:ext uri="{FF2B5EF4-FFF2-40B4-BE49-F238E27FC236}">
                <a16:creationId xmlns:a16="http://schemas.microsoft.com/office/drawing/2014/main" id="{9DAB1C7F-C7CD-9669-A1F7-2AC4D9C46F5B}"/>
              </a:ext>
            </a:extLst>
          </p:cNvPr>
          <p:cNvSpPr txBox="1"/>
          <p:nvPr/>
        </p:nvSpPr>
        <p:spPr>
          <a:xfrm>
            <a:off x="5723021" y="2540641"/>
            <a:ext cx="2646947" cy="707886"/>
          </a:xfrm>
          <a:prstGeom prst="rect">
            <a:avLst/>
          </a:prstGeom>
          <a:noFill/>
        </p:spPr>
        <p:txBody>
          <a:bodyPr wrap="square" rtlCol="0">
            <a:spAutoFit/>
          </a:bodyPr>
          <a:lstStyle/>
          <a:p>
            <a:r>
              <a:rPr kumimoji="1" lang="ja-JP" altLang="en-US" sz="4000" dirty="0">
                <a:latin typeface="UD デジタル 教科書体 NK-R" panose="02020400000000000000" pitchFamily="18" charset="-128"/>
                <a:ea typeface="UD デジタル 教科書体 NK-R" panose="02020400000000000000" pitchFamily="18" charset="-128"/>
              </a:rPr>
              <a:t>積極性</a:t>
            </a:r>
          </a:p>
        </p:txBody>
      </p:sp>
      <p:sp>
        <p:nvSpPr>
          <p:cNvPr id="6" name="右中かっこ 5">
            <a:extLst>
              <a:ext uri="{FF2B5EF4-FFF2-40B4-BE49-F238E27FC236}">
                <a16:creationId xmlns:a16="http://schemas.microsoft.com/office/drawing/2014/main" id="{2CC2E702-E239-85C9-6015-2E370872AD56}"/>
              </a:ext>
            </a:extLst>
          </p:cNvPr>
          <p:cNvSpPr/>
          <p:nvPr/>
        </p:nvSpPr>
        <p:spPr>
          <a:xfrm>
            <a:off x="4896853" y="2040322"/>
            <a:ext cx="493295" cy="1876965"/>
          </a:xfrm>
          <a:prstGeom prst="rightBrace">
            <a:avLst>
              <a:gd name="adj1" fmla="val 4841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402168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E8F795F-CC1A-1932-54A9-D19F13CCECCE}"/>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284412" y="26312"/>
            <a:ext cx="2322250" cy="9669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大学生時代</a:t>
            </a:r>
          </a:p>
        </p:txBody>
      </p:sp>
      <p:sp>
        <p:nvSpPr>
          <p:cNvPr id="5" name="正方形/長方形 4">
            <a:extLst>
              <a:ext uri="{FF2B5EF4-FFF2-40B4-BE49-F238E27FC236}">
                <a16:creationId xmlns:a16="http://schemas.microsoft.com/office/drawing/2014/main" id="{C048A532-E85F-91AE-1E83-C667555B1D9D}"/>
              </a:ext>
            </a:extLst>
          </p:cNvPr>
          <p:cNvSpPr/>
          <p:nvPr/>
        </p:nvSpPr>
        <p:spPr>
          <a:xfrm>
            <a:off x="86252" y="3699495"/>
            <a:ext cx="3655620" cy="3079398"/>
          </a:xfrm>
          <a:prstGeom prst="rect">
            <a:avLst/>
          </a:prstGeom>
          <a:solidFill>
            <a:schemeClr val="bg2">
              <a:lumMod val="75000"/>
              <a:alpha val="19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対角を丸める 6">
            <a:extLst>
              <a:ext uri="{FF2B5EF4-FFF2-40B4-BE49-F238E27FC236}">
                <a16:creationId xmlns:a16="http://schemas.microsoft.com/office/drawing/2014/main" id="{AAD9C8BD-7286-A0A7-FED8-E03372EBACAA}"/>
              </a:ext>
            </a:extLst>
          </p:cNvPr>
          <p:cNvSpPr/>
          <p:nvPr/>
        </p:nvSpPr>
        <p:spPr>
          <a:xfrm>
            <a:off x="332668" y="5873043"/>
            <a:ext cx="3126948" cy="646332"/>
          </a:xfrm>
          <a:prstGeom prst="round2DiagRect">
            <a:avLst/>
          </a:prstGeom>
          <a:solidFill>
            <a:schemeClr val="accent6">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D32BFCFB-9B3D-8E0E-5466-94FC0CEB97A7}"/>
              </a:ext>
            </a:extLst>
          </p:cNvPr>
          <p:cNvSpPr/>
          <p:nvPr/>
        </p:nvSpPr>
        <p:spPr>
          <a:xfrm>
            <a:off x="8436401" y="3422421"/>
            <a:ext cx="3701515" cy="268916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40F2385-DBBB-7ED4-DCD4-0F675A0C1747}"/>
              </a:ext>
            </a:extLst>
          </p:cNvPr>
          <p:cNvSpPr/>
          <p:nvPr/>
        </p:nvSpPr>
        <p:spPr>
          <a:xfrm>
            <a:off x="3841889" y="3361466"/>
            <a:ext cx="3701515" cy="277846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7825357-A237-FEB6-C4BD-51AC330304E2}"/>
              </a:ext>
            </a:extLst>
          </p:cNvPr>
          <p:cNvSpPr/>
          <p:nvPr/>
        </p:nvSpPr>
        <p:spPr>
          <a:xfrm>
            <a:off x="4663723" y="6216396"/>
            <a:ext cx="6575463" cy="591674"/>
          </a:xfrm>
          <a:prstGeom prst="rect">
            <a:avLst/>
          </a:prstGeom>
          <a:solidFill>
            <a:schemeClr val="bg2">
              <a:lumMod val="75000"/>
              <a:alpha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AEDFA2D5-AB2C-4947-E8EC-556287987651}"/>
              </a:ext>
            </a:extLst>
          </p:cNvPr>
          <p:cNvSpPr>
            <a:spLocks noGrp="1"/>
          </p:cNvSpPr>
          <p:nvPr>
            <p:ph idx="1"/>
          </p:nvPr>
        </p:nvSpPr>
        <p:spPr>
          <a:xfrm>
            <a:off x="1980220" y="939110"/>
            <a:ext cx="8610164" cy="944767"/>
          </a:xfrm>
        </p:spPr>
        <p:txBody>
          <a:bodyPr>
            <a:normAutofit fontScale="77500" lnSpcReduction="20000"/>
          </a:bodyPr>
          <a:lstStyle/>
          <a:p>
            <a:pPr marL="0" indent="0">
              <a:lnSpc>
                <a:spcPct val="150000"/>
              </a:lnSpc>
              <a:buNone/>
            </a:pPr>
            <a:r>
              <a:rPr kumimoji="1" lang="ja-JP" altLang="en-US" sz="2400" dirty="0">
                <a:solidFill>
                  <a:srgbClr val="FF0000"/>
                </a:solidFill>
                <a:latin typeface="HGSｺﾞｼｯｸE" panose="020B0900000000000000" pitchFamily="50" charset="-128"/>
                <a:ea typeface="HGSｺﾞｼｯｸE" panose="020B0900000000000000" pitchFamily="50" charset="-128"/>
              </a:rPr>
              <a:t>自分の遺伝子だけを後世に残そう</a:t>
            </a:r>
            <a:r>
              <a:rPr kumimoji="1" lang="ja-JP" altLang="en-US" sz="2400" dirty="0">
                <a:latin typeface="HGSｺﾞｼｯｸE" panose="020B0900000000000000" pitchFamily="50" charset="-128"/>
                <a:ea typeface="HGSｺﾞｼｯｸE" panose="020B0900000000000000" pitchFamily="50" charset="-128"/>
              </a:rPr>
              <a:t>とする行動は様々な生き物で見られます。</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r>
              <a:rPr kumimoji="1" lang="ja-JP" altLang="en-US" sz="2400" dirty="0">
                <a:latin typeface="HGSｺﾞｼｯｸE" panose="020B0900000000000000" pitchFamily="50" charset="-128"/>
                <a:ea typeface="HGSｺﾞｼｯｸE" panose="020B0900000000000000" pitchFamily="50" charset="-128"/>
              </a:rPr>
              <a:t>この本能的行動を全ての個体が行うことで生物は「増える」ことが出来ます。</a:t>
            </a:r>
            <a:endParaRPr kumimoji="1" lang="en-US" altLang="ja-JP" sz="2400" dirty="0">
              <a:latin typeface="HGSｺﾞｼｯｸE" panose="020B0900000000000000" pitchFamily="50" charset="-128"/>
              <a:ea typeface="HGSｺﾞｼｯｸE" panose="020B0900000000000000" pitchFamily="50" charset="-128"/>
            </a:endParaRPr>
          </a:p>
        </p:txBody>
      </p:sp>
      <p:sp>
        <p:nvSpPr>
          <p:cNvPr id="14" name="テキスト ボックス 13">
            <a:extLst>
              <a:ext uri="{FF2B5EF4-FFF2-40B4-BE49-F238E27FC236}">
                <a16:creationId xmlns:a16="http://schemas.microsoft.com/office/drawing/2014/main" id="{DE5E3222-1C5F-4164-A86E-9D9043A8E59B}"/>
              </a:ext>
            </a:extLst>
          </p:cNvPr>
          <p:cNvSpPr txBox="1"/>
          <p:nvPr/>
        </p:nvSpPr>
        <p:spPr>
          <a:xfrm>
            <a:off x="54084" y="3669441"/>
            <a:ext cx="3775231" cy="1477328"/>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働きバチ達は自分で子どもを産んで育てるより、母親の子</a:t>
            </a:r>
            <a:r>
              <a:rPr kumimoji="1" lang="en-US" altLang="ja-JP" dirty="0">
                <a:latin typeface="HGｺﾞｼｯｸE" panose="020B0909000000000000" pitchFamily="49" charset="-128"/>
                <a:ea typeface="HGｺﾞｼｯｸE" panose="020B0909000000000000" pitchFamily="49" charset="-128"/>
              </a:rPr>
              <a:t>(</a:t>
            </a:r>
            <a:r>
              <a:rPr kumimoji="1" lang="ja-JP" altLang="en-US" dirty="0">
                <a:latin typeface="HGｺﾞｼｯｸE" panose="020B0909000000000000" pitchFamily="49" charset="-128"/>
                <a:ea typeface="HGｺﾞｼｯｸE" panose="020B0909000000000000" pitchFamily="49" charset="-128"/>
              </a:rPr>
              <a:t>つまり姉妹</a:t>
            </a:r>
            <a:r>
              <a:rPr kumimoji="1" lang="en-US" altLang="ja-JP" dirty="0">
                <a:latin typeface="HGｺﾞｼｯｸE" panose="020B0909000000000000" pitchFamily="49" charset="-128"/>
                <a:ea typeface="HGｺﾞｼｯｸE" panose="020B0909000000000000" pitchFamily="49" charset="-128"/>
              </a:rPr>
              <a:t>)</a:t>
            </a:r>
            <a:r>
              <a:rPr kumimoji="1" lang="ja-JP" altLang="en-US" dirty="0">
                <a:latin typeface="HGｺﾞｼｯｸE" panose="020B0909000000000000" pitchFamily="49" charset="-128"/>
                <a:ea typeface="HGｺﾞｼｯｸE" panose="020B0909000000000000" pitchFamily="49" charset="-128"/>
              </a:rPr>
              <a:t>をみんなで沢山育てた方が</a:t>
            </a:r>
            <a:r>
              <a:rPr kumimoji="1" lang="ja-JP" altLang="en-US" dirty="0">
                <a:solidFill>
                  <a:srgbClr val="FF0000"/>
                </a:solidFill>
                <a:latin typeface="HGｺﾞｼｯｸE" panose="020B0909000000000000" pitchFamily="49" charset="-128"/>
                <a:ea typeface="HGｺﾞｼｯｸE" panose="020B0909000000000000" pitchFamily="49" charset="-128"/>
              </a:rPr>
              <a:t>自分の遺伝子をより多く後世に残す</a:t>
            </a:r>
            <a:r>
              <a:rPr kumimoji="1" lang="ja-JP" altLang="en-US" dirty="0">
                <a:latin typeface="HGｺﾞｼｯｸE" panose="020B0909000000000000" pitchFamily="49" charset="-128"/>
                <a:ea typeface="HGｺﾞｼｯｸE" panose="020B0909000000000000" pitchFamily="49" charset="-128"/>
              </a:rPr>
              <a:t>ことが出来ます。</a:t>
            </a:r>
            <a:endParaRPr kumimoji="1" lang="en-US" altLang="ja-JP" dirty="0">
              <a:latin typeface="HGｺﾞｼｯｸE" panose="020B0909000000000000" pitchFamily="49" charset="-128"/>
              <a:ea typeface="HGｺﾞｼｯｸE" panose="020B0909000000000000" pitchFamily="49" charset="-128"/>
            </a:endParaRPr>
          </a:p>
        </p:txBody>
      </p:sp>
      <p:sp>
        <p:nvSpPr>
          <p:cNvPr id="15" name="正方形/長方形 14">
            <a:extLst>
              <a:ext uri="{FF2B5EF4-FFF2-40B4-BE49-F238E27FC236}">
                <a16:creationId xmlns:a16="http://schemas.microsoft.com/office/drawing/2014/main" id="{D6B05747-BA1E-F2AF-456F-809951A7AA33}"/>
              </a:ext>
            </a:extLst>
          </p:cNvPr>
          <p:cNvSpPr/>
          <p:nvPr/>
        </p:nvSpPr>
        <p:spPr>
          <a:xfrm>
            <a:off x="223624" y="2330004"/>
            <a:ext cx="4108351" cy="943085"/>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BC22641-5B6C-F795-8C5C-7D08DB68A5F5}"/>
              </a:ext>
            </a:extLst>
          </p:cNvPr>
          <p:cNvSpPr txBox="1"/>
          <p:nvPr/>
        </p:nvSpPr>
        <p:spPr>
          <a:xfrm>
            <a:off x="278850" y="2349759"/>
            <a:ext cx="3997897" cy="923330"/>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子どもを産むのは女王のみで、働きバチや働きアリは子どもを設けず、女王の子育てを手伝います。</a:t>
            </a:r>
            <a:endParaRPr kumimoji="1" lang="en-US" altLang="ja-JP" dirty="0">
              <a:latin typeface="HGｺﾞｼｯｸE" panose="020B0909000000000000" pitchFamily="49" charset="-128"/>
              <a:ea typeface="HGｺﾞｼｯｸE" panose="020B0909000000000000" pitchFamily="49" charset="-128"/>
            </a:endParaRPr>
          </a:p>
        </p:txBody>
      </p:sp>
      <p:sp>
        <p:nvSpPr>
          <p:cNvPr id="17" name="テキスト ボックス 16">
            <a:extLst>
              <a:ext uri="{FF2B5EF4-FFF2-40B4-BE49-F238E27FC236}">
                <a16:creationId xmlns:a16="http://schemas.microsoft.com/office/drawing/2014/main" id="{6575F378-54CD-75D9-E411-86A53A339EA7}"/>
              </a:ext>
            </a:extLst>
          </p:cNvPr>
          <p:cNvSpPr txBox="1"/>
          <p:nvPr/>
        </p:nvSpPr>
        <p:spPr>
          <a:xfrm>
            <a:off x="1284702" y="1929894"/>
            <a:ext cx="1986197" cy="400110"/>
          </a:xfrm>
          <a:prstGeom prst="rect">
            <a:avLst/>
          </a:prstGeom>
          <a:noFill/>
          <a:ln>
            <a:solidFill>
              <a:schemeClr val="accent2">
                <a:lumMod val="75000"/>
              </a:schemeClr>
            </a:solidFill>
          </a:ln>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ハチやアリは？</a:t>
            </a:r>
          </a:p>
        </p:txBody>
      </p:sp>
      <p:sp>
        <p:nvSpPr>
          <p:cNvPr id="19" name="テキスト ボックス 18">
            <a:extLst>
              <a:ext uri="{FF2B5EF4-FFF2-40B4-BE49-F238E27FC236}">
                <a16:creationId xmlns:a16="http://schemas.microsoft.com/office/drawing/2014/main" id="{CF15D220-0A0B-F3CA-C1ED-F77400230A9A}"/>
              </a:ext>
            </a:extLst>
          </p:cNvPr>
          <p:cNvSpPr txBox="1"/>
          <p:nvPr/>
        </p:nvSpPr>
        <p:spPr>
          <a:xfrm>
            <a:off x="5780738" y="2257911"/>
            <a:ext cx="4357107" cy="923330"/>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自分の遺伝子を残したいはずが、誰かの子育てだけを行っている。</a:t>
            </a:r>
            <a:endParaRPr kumimoji="1" lang="en-US" altLang="ja-JP" dirty="0">
              <a:latin typeface="HGｺﾞｼｯｸE" panose="020B0909000000000000" pitchFamily="49" charset="-128"/>
              <a:ea typeface="HGｺﾞｼｯｸE" panose="020B0909000000000000" pitchFamily="49" charset="-128"/>
            </a:endParaRPr>
          </a:p>
          <a:p>
            <a:r>
              <a:rPr kumimoji="1" lang="ja-JP" altLang="en-US" dirty="0">
                <a:latin typeface="HGｺﾞｼｯｸE" panose="020B0909000000000000" pitchFamily="49" charset="-128"/>
                <a:ea typeface="HGｺﾞｼｯｸE" panose="020B0909000000000000" pitchFamily="49" charset="-128"/>
              </a:rPr>
              <a:t>　　⇒ </a:t>
            </a:r>
            <a:r>
              <a:rPr kumimoji="1" lang="ja-JP" altLang="en-US" dirty="0">
                <a:solidFill>
                  <a:srgbClr val="FF0000"/>
                </a:solidFill>
                <a:latin typeface="HGｺﾞｼｯｸE" panose="020B0909000000000000" pitchFamily="49" charset="-128"/>
                <a:ea typeface="HGｺﾞｼｯｸE" panose="020B0909000000000000" pitchFamily="49" charset="-128"/>
              </a:rPr>
              <a:t>本能的行動と矛盾している？</a:t>
            </a:r>
          </a:p>
        </p:txBody>
      </p:sp>
      <p:sp>
        <p:nvSpPr>
          <p:cNvPr id="20" name="四角形: 角を丸くする 19">
            <a:extLst>
              <a:ext uri="{FF2B5EF4-FFF2-40B4-BE49-F238E27FC236}">
                <a16:creationId xmlns:a16="http://schemas.microsoft.com/office/drawing/2014/main" id="{95980DBC-290C-457E-9F8D-034C8CBAE3AC}"/>
              </a:ext>
            </a:extLst>
          </p:cNvPr>
          <p:cNvSpPr/>
          <p:nvPr/>
        </p:nvSpPr>
        <p:spPr>
          <a:xfrm>
            <a:off x="5705883" y="2175246"/>
            <a:ext cx="4506819" cy="110217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下 20">
            <a:extLst>
              <a:ext uri="{FF2B5EF4-FFF2-40B4-BE49-F238E27FC236}">
                <a16:creationId xmlns:a16="http://schemas.microsoft.com/office/drawing/2014/main" id="{2E2D7EA8-AE07-B2EC-1FE1-6567F3BA20CD}"/>
              </a:ext>
            </a:extLst>
          </p:cNvPr>
          <p:cNvSpPr/>
          <p:nvPr/>
        </p:nvSpPr>
        <p:spPr>
          <a:xfrm rot="16200000">
            <a:off x="4709010" y="2349633"/>
            <a:ext cx="802323" cy="650617"/>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651BC6C7-5984-D7BE-62D1-7AFD59F8D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484" y="3299578"/>
            <a:ext cx="1150536" cy="1150536"/>
          </a:xfrm>
          <a:prstGeom prst="rect">
            <a:avLst/>
          </a:prstGeom>
        </p:spPr>
      </p:pic>
      <p:pic>
        <p:nvPicPr>
          <p:cNvPr id="23" name="図 22">
            <a:extLst>
              <a:ext uri="{FF2B5EF4-FFF2-40B4-BE49-F238E27FC236}">
                <a16:creationId xmlns:a16="http://schemas.microsoft.com/office/drawing/2014/main" id="{BA619441-1EEA-3CE8-4016-C7100173A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435415" y="3269433"/>
            <a:ext cx="1150536" cy="1180681"/>
          </a:xfrm>
          <a:prstGeom prst="rect">
            <a:avLst/>
          </a:prstGeom>
        </p:spPr>
      </p:pic>
      <p:sp>
        <p:nvSpPr>
          <p:cNvPr id="24" name="テキスト ボックス 23">
            <a:extLst>
              <a:ext uri="{FF2B5EF4-FFF2-40B4-BE49-F238E27FC236}">
                <a16:creationId xmlns:a16="http://schemas.microsoft.com/office/drawing/2014/main" id="{2702D5AF-36C3-0560-E28F-9A25D59F1DC9}"/>
              </a:ext>
            </a:extLst>
          </p:cNvPr>
          <p:cNvSpPr txBox="1"/>
          <p:nvPr/>
        </p:nvSpPr>
        <p:spPr>
          <a:xfrm>
            <a:off x="4529077" y="4274359"/>
            <a:ext cx="985195" cy="253916"/>
          </a:xfrm>
          <a:prstGeom prst="rect">
            <a:avLst/>
          </a:prstGeom>
          <a:noFill/>
        </p:spPr>
        <p:txBody>
          <a:bodyPr wrap="square" rtlCol="0">
            <a:spAutoFit/>
          </a:bodyPr>
          <a:lstStyle/>
          <a:p>
            <a:r>
              <a:rPr kumimoji="1" lang="ja-JP" altLang="en-US" sz="1050" dirty="0"/>
              <a:t>女王</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25" name="テキスト ボックス 24">
            <a:extLst>
              <a:ext uri="{FF2B5EF4-FFF2-40B4-BE49-F238E27FC236}">
                <a16:creationId xmlns:a16="http://schemas.microsoft.com/office/drawing/2014/main" id="{67C9932B-0259-5639-84C9-C5632369E294}"/>
              </a:ext>
            </a:extLst>
          </p:cNvPr>
          <p:cNvSpPr txBox="1"/>
          <p:nvPr/>
        </p:nvSpPr>
        <p:spPr>
          <a:xfrm>
            <a:off x="5872062" y="4277004"/>
            <a:ext cx="1150536" cy="253916"/>
          </a:xfrm>
          <a:prstGeom prst="rect">
            <a:avLst/>
          </a:prstGeom>
          <a:noFill/>
        </p:spPr>
        <p:txBody>
          <a:bodyPr wrap="square" rtlCol="0">
            <a:spAutoFit/>
          </a:bodyPr>
          <a:lstStyle/>
          <a:p>
            <a:r>
              <a:rPr kumimoji="1" lang="ja-JP" altLang="en-US" sz="1050" dirty="0"/>
              <a:t>雄バチ</a:t>
            </a:r>
            <a:r>
              <a:rPr kumimoji="1" lang="en-US" altLang="ja-JP" sz="1050" dirty="0"/>
              <a:t>(</a:t>
            </a:r>
            <a:r>
              <a:rPr kumimoji="1" lang="ja-JP" altLang="en-US" sz="1050" dirty="0"/>
              <a:t>一倍体</a:t>
            </a:r>
            <a:r>
              <a:rPr kumimoji="1" lang="en-US" altLang="ja-JP" sz="1050" dirty="0"/>
              <a:t>)</a:t>
            </a:r>
            <a:endParaRPr kumimoji="1" lang="ja-JP" altLang="en-US" sz="1050" dirty="0"/>
          </a:p>
        </p:txBody>
      </p:sp>
      <p:cxnSp>
        <p:nvCxnSpPr>
          <p:cNvPr id="26" name="直線コネクタ 25">
            <a:extLst>
              <a:ext uri="{FF2B5EF4-FFF2-40B4-BE49-F238E27FC236}">
                <a16:creationId xmlns:a16="http://schemas.microsoft.com/office/drawing/2014/main" id="{3367111D-7A45-E910-48CB-06A657D29DD2}"/>
              </a:ext>
            </a:extLst>
          </p:cNvPr>
          <p:cNvCxnSpPr>
            <a:cxnSpLocks/>
          </p:cNvCxnSpPr>
          <p:nvPr/>
        </p:nvCxnSpPr>
        <p:spPr>
          <a:xfrm>
            <a:off x="5685764" y="4403962"/>
            <a:ext cx="0" cy="302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A938841-A569-FA95-4D56-30E2321860A5}"/>
              </a:ext>
            </a:extLst>
          </p:cNvPr>
          <p:cNvCxnSpPr>
            <a:cxnSpLocks/>
          </p:cNvCxnSpPr>
          <p:nvPr/>
        </p:nvCxnSpPr>
        <p:spPr>
          <a:xfrm flipH="1" flipV="1">
            <a:off x="4666649" y="4702352"/>
            <a:ext cx="1995210" cy="176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28" name="図 27">
            <a:extLst>
              <a:ext uri="{FF2B5EF4-FFF2-40B4-BE49-F238E27FC236}">
                <a16:creationId xmlns:a16="http://schemas.microsoft.com/office/drawing/2014/main" id="{A008DD36-29CF-AC31-AF7B-A3B74B6AC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991961" y="3868511"/>
            <a:ext cx="505715" cy="505715"/>
          </a:xfrm>
          <a:prstGeom prst="rect">
            <a:avLst/>
          </a:prstGeom>
        </p:spPr>
      </p:pic>
      <p:pic>
        <p:nvPicPr>
          <p:cNvPr id="29" name="図 28">
            <a:extLst>
              <a:ext uri="{FF2B5EF4-FFF2-40B4-BE49-F238E27FC236}">
                <a16:creationId xmlns:a16="http://schemas.microsoft.com/office/drawing/2014/main" id="{3BEEB042-5F7E-62F5-1669-B08829416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756792" y="3756023"/>
            <a:ext cx="505237" cy="505237"/>
          </a:xfrm>
          <a:prstGeom prst="rect">
            <a:avLst/>
          </a:prstGeom>
        </p:spPr>
      </p:pic>
      <p:cxnSp>
        <p:nvCxnSpPr>
          <p:cNvPr id="30" name="直線コネクタ 29">
            <a:extLst>
              <a:ext uri="{FF2B5EF4-FFF2-40B4-BE49-F238E27FC236}">
                <a16:creationId xmlns:a16="http://schemas.microsoft.com/office/drawing/2014/main" id="{7ABBAF10-13BE-FE4F-412E-317706D239ED}"/>
              </a:ext>
            </a:extLst>
          </p:cNvPr>
          <p:cNvCxnSpPr>
            <a:cxnSpLocks/>
          </p:cNvCxnSpPr>
          <p:nvPr/>
        </p:nvCxnSpPr>
        <p:spPr>
          <a:xfrm>
            <a:off x="4663723" y="4702352"/>
            <a:ext cx="0" cy="1270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B1760B9-75B1-2A48-6351-E8140B75ADDA}"/>
              </a:ext>
            </a:extLst>
          </p:cNvPr>
          <p:cNvCxnSpPr>
            <a:cxnSpLocks/>
          </p:cNvCxnSpPr>
          <p:nvPr/>
        </p:nvCxnSpPr>
        <p:spPr>
          <a:xfrm>
            <a:off x="6661859" y="4720033"/>
            <a:ext cx="0" cy="10941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E380D62D-0395-843B-F11D-8D6B0141D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515" y="4682742"/>
            <a:ext cx="696852" cy="696852"/>
          </a:xfrm>
          <a:prstGeom prst="rect">
            <a:avLst/>
          </a:prstGeom>
        </p:spPr>
      </p:pic>
      <p:pic>
        <p:nvPicPr>
          <p:cNvPr id="33" name="図 32">
            <a:extLst>
              <a:ext uri="{FF2B5EF4-FFF2-40B4-BE49-F238E27FC236}">
                <a16:creationId xmlns:a16="http://schemas.microsoft.com/office/drawing/2014/main" id="{3438CD6A-E0E5-9B1B-4EF4-9022D8483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358" y="4682742"/>
            <a:ext cx="696852" cy="696852"/>
          </a:xfrm>
          <a:prstGeom prst="rect">
            <a:avLst/>
          </a:prstGeom>
        </p:spPr>
      </p:pic>
      <p:sp>
        <p:nvSpPr>
          <p:cNvPr id="34" name="テキスト ボックス 33">
            <a:extLst>
              <a:ext uri="{FF2B5EF4-FFF2-40B4-BE49-F238E27FC236}">
                <a16:creationId xmlns:a16="http://schemas.microsoft.com/office/drawing/2014/main" id="{FA30AFC9-7241-F877-CA45-04D013BD33B4}"/>
              </a:ext>
            </a:extLst>
          </p:cNvPr>
          <p:cNvSpPr txBox="1"/>
          <p:nvPr/>
        </p:nvSpPr>
        <p:spPr>
          <a:xfrm>
            <a:off x="3980276" y="5557768"/>
            <a:ext cx="3395575" cy="523220"/>
          </a:xfrm>
          <a:prstGeom prst="rect">
            <a:avLst/>
          </a:prstGeom>
          <a:noFill/>
        </p:spPr>
        <p:txBody>
          <a:bodyPr wrap="square" rtlCol="0">
            <a:spAutoFit/>
          </a:bodyPr>
          <a:lstStyle/>
          <a:p>
            <a:r>
              <a:rPr kumimoji="1" lang="ja-JP" altLang="en-US" sz="1400" dirty="0">
                <a:latin typeface="HGｺﾞｼｯｸE" panose="020B0909000000000000" pitchFamily="49" charset="-128"/>
                <a:ea typeface="HGｺﾞｼｯｸE" panose="020B0909000000000000" pitchFamily="49" charset="-128"/>
              </a:rPr>
              <a:t>姉妹で減数分裂後の細胞の細胞を比較すると、同じ遺伝子を持つ確率は</a:t>
            </a:r>
            <a:r>
              <a:rPr kumimoji="1" lang="en-US" altLang="ja-JP" sz="1400" dirty="0">
                <a:solidFill>
                  <a:srgbClr val="FF0000"/>
                </a:solidFill>
                <a:latin typeface="HGｺﾞｼｯｸE" panose="020B0909000000000000" pitchFamily="49" charset="-128"/>
                <a:ea typeface="HGｺﾞｼｯｸE" panose="020B0909000000000000" pitchFamily="49" charset="-128"/>
              </a:rPr>
              <a:t>3/4</a:t>
            </a:r>
            <a:r>
              <a:rPr kumimoji="1" lang="ja-JP" altLang="en-US" sz="1400" dirty="0">
                <a:latin typeface="HGｺﾞｼｯｸE" panose="020B0909000000000000" pitchFamily="49" charset="-128"/>
                <a:ea typeface="HGｺﾞｼｯｸE" panose="020B0909000000000000" pitchFamily="49" charset="-128"/>
              </a:rPr>
              <a:t>です。</a:t>
            </a:r>
          </a:p>
        </p:txBody>
      </p:sp>
      <p:pic>
        <p:nvPicPr>
          <p:cNvPr id="35" name="図 34">
            <a:extLst>
              <a:ext uri="{FF2B5EF4-FFF2-40B4-BE49-F238E27FC236}">
                <a16:creationId xmlns:a16="http://schemas.microsoft.com/office/drawing/2014/main" id="{9D094C1D-D8FB-F1D4-1E8E-64B394AB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162" y="3310187"/>
            <a:ext cx="1150536" cy="1150536"/>
          </a:xfrm>
          <a:prstGeom prst="rect">
            <a:avLst/>
          </a:prstGeom>
        </p:spPr>
      </p:pic>
      <p:pic>
        <p:nvPicPr>
          <p:cNvPr id="36" name="図 35">
            <a:extLst>
              <a:ext uri="{FF2B5EF4-FFF2-40B4-BE49-F238E27FC236}">
                <a16:creationId xmlns:a16="http://schemas.microsoft.com/office/drawing/2014/main" id="{1DCD1DED-E66D-EE9E-E46D-45D127923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854130" y="3310187"/>
            <a:ext cx="1150536" cy="1150536"/>
          </a:xfrm>
          <a:prstGeom prst="rect">
            <a:avLst/>
          </a:prstGeom>
        </p:spPr>
      </p:pic>
      <p:sp>
        <p:nvSpPr>
          <p:cNvPr id="37" name="テキスト ボックス 36">
            <a:extLst>
              <a:ext uri="{FF2B5EF4-FFF2-40B4-BE49-F238E27FC236}">
                <a16:creationId xmlns:a16="http://schemas.microsoft.com/office/drawing/2014/main" id="{77CC0B44-AD99-0F3F-1B52-EC69DAC7ED27}"/>
              </a:ext>
            </a:extLst>
          </p:cNvPr>
          <p:cNvSpPr txBox="1"/>
          <p:nvPr/>
        </p:nvSpPr>
        <p:spPr>
          <a:xfrm>
            <a:off x="8771954" y="4296763"/>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cxnSp>
        <p:nvCxnSpPr>
          <p:cNvPr id="38" name="直線矢印コネクタ 37">
            <a:extLst>
              <a:ext uri="{FF2B5EF4-FFF2-40B4-BE49-F238E27FC236}">
                <a16:creationId xmlns:a16="http://schemas.microsoft.com/office/drawing/2014/main" id="{F85BB044-74F5-3206-B114-686185D55AF0}"/>
              </a:ext>
            </a:extLst>
          </p:cNvPr>
          <p:cNvCxnSpPr/>
          <p:nvPr/>
        </p:nvCxnSpPr>
        <p:spPr>
          <a:xfrm>
            <a:off x="5161496" y="5058916"/>
            <a:ext cx="10438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0EEC8DDF-18EE-73B5-C021-F4381A76F4E3}"/>
              </a:ext>
            </a:extLst>
          </p:cNvPr>
          <p:cNvSpPr txBox="1"/>
          <p:nvPr/>
        </p:nvSpPr>
        <p:spPr>
          <a:xfrm>
            <a:off x="10326752" y="4288630"/>
            <a:ext cx="1150536" cy="253916"/>
          </a:xfrm>
          <a:prstGeom prst="rect">
            <a:avLst/>
          </a:prstGeom>
          <a:noFill/>
        </p:spPr>
        <p:txBody>
          <a:bodyPr wrap="square" rtlCol="0">
            <a:spAutoFit/>
          </a:bodyPr>
          <a:lstStyle/>
          <a:p>
            <a:r>
              <a:rPr kumimoji="1" lang="ja-JP" altLang="en-US" sz="1050" dirty="0"/>
              <a:t>雄バチ</a:t>
            </a:r>
            <a:r>
              <a:rPr kumimoji="1" lang="en-US" altLang="ja-JP" sz="1050" dirty="0"/>
              <a:t>(</a:t>
            </a:r>
            <a:r>
              <a:rPr kumimoji="1" lang="ja-JP" altLang="en-US" sz="1050" dirty="0"/>
              <a:t>一倍体</a:t>
            </a:r>
            <a:r>
              <a:rPr kumimoji="1" lang="en-US" altLang="ja-JP" sz="1050" dirty="0"/>
              <a:t>)</a:t>
            </a:r>
            <a:endParaRPr kumimoji="1" lang="ja-JP" altLang="en-US" sz="1050" dirty="0"/>
          </a:p>
        </p:txBody>
      </p:sp>
      <p:pic>
        <p:nvPicPr>
          <p:cNvPr id="40" name="図 39">
            <a:extLst>
              <a:ext uri="{FF2B5EF4-FFF2-40B4-BE49-F238E27FC236}">
                <a16:creationId xmlns:a16="http://schemas.microsoft.com/office/drawing/2014/main" id="{6E9758DF-63D3-A8D0-F75C-E91D6A72B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758" y="4713829"/>
            <a:ext cx="696852" cy="696852"/>
          </a:xfrm>
          <a:prstGeom prst="rect">
            <a:avLst/>
          </a:prstGeom>
        </p:spPr>
      </p:pic>
      <p:sp>
        <p:nvSpPr>
          <p:cNvPr id="41" name="テキスト ボックス 40">
            <a:extLst>
              <a:ext uri="{FF2B5EF4-FFF2-40B4-BE49-F238E27FC236}">
                <a16:creationId xmlns:a16="http://schemas.microsoft.com/office/drawing/2014/main" id="{1D81199C-CD4C-872A-188E-DD702C464B5A}"/>
              </a:ext>
            </a:extLst>
          </p:cNvPr>
          <p:cNvSpPr txBox="1"/>
          <p:nvPr/>
        </p:nvSpPr>
        <p:spPr>
          <a:xfrm>
            <a:off x="8734380" y="5541835"/>
            <a:ext cx="3292443" cy="523220"/>
          </a:xfrm>
          <a:prstGeom prst="rect">
            <a:avLst/>
          </a:prstGeom>
          <a:noFill/>
        </p:spPr>
        <p:txBody>
          <a:bodyPr wrap="square" rtlCol="0">
            <a:spAutoFit/>
          </a:bodyPr>
          <a:lstStyle/>
          <a:p>
            <a:r>
              <a:rPr kumimoji="1" lang="ja-JP" altLang="en-US" sz="1400" dirty="0">
                <a:latin typeface="HGｺﾞｼｯｸE" panose="020B0909000000000000" pitchFamily="49" charset="-128"/>
                <a:ea typeface="HGｺﾞｼｯｸE" panose="020B0909000000000000" pitchFamily="49" charset="-128"/>
              </a:rPr>
              <a:t>親子間で減数分裂後の細胞を比較すると、同じ遺伝子を持つ確率は</a:t>
            </a:r>
            <a:r>
              <a:rPr kumimoji="1" lang="en-US" altLang="ja-JP" sz="1400" dirty="0">
                <a:solidFill>
                  <a:srgbClr val="FF0000"/>
                </a:solidFill>
                <a:latin typeface="HGｺﾞｼｯｸE" panose="020B0909000000000000" pitchFamily="49" charset="-128"/>
                <a:ea typeface="HGｺﾞｼｯｸE" panose="020B0909000000000000" pitchFamily="49" charset="-128"/>
              </a:rPr>
              <a:t>1/2</a:t>
            </a:r>
            <a:r>
              <a:rPr kumimoji="1" lang="ja-JP" altLang="en-US" sz="1400" dirty="0">
                <a:latin typeface="HGｺﾞｼｯｸE" panose="020B0909000000000000" pitchFamily="49" charset="-128"/>
                <a:ea typeface="HGｺﾞｼｯｸE" panose="020B0909000000000000" pitchFamily="49" charset="-128"/>
              </a:rPr>
              <a:t>です。</a:t>
            </a:r>
          </a:p>
        </p:txBody>
      </p:sp>
      <p:cxnSp>
        <p:nvCxnSpPr>
          <p:cNvPr id="42" name="直線矢印コネクタ 41">
            <a:extLst>
              <a:ext uri="{FF2B5EF4-FFF2-40B4-BE49-F238E27FC236}">
                <a16:creationId xmlns:a16="http://schemas.microsoft.com/office/drawing/2014/main" id="{002BA6E7-1CDA-6823-B6AF-2CFA1A1333EE}"/>
              </a:ext>
            </a:extLst>
          </p:cNvPr>
          <p:cNvCxnSpPr>
            <a:cxnSpLocks/>
          </p:cNvCxnSpPr>
          <p:nvPr/>
        </p:nvCxnSpPr>
        <p:spPr>
          <a:xfrm>
            <a:off x="9207709" y="4570081"/>
            <a:ext cx="499475" cy="46108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994EB12-229D-942D-4957-E70AC14B5C2C}"/>
              </a:ext>
            </a:extLst>
          </p:cNvPr>
          <p:cNvCxnSpPr>
            <a:cxnSpLocks/>
          </p:cNvCxnSpPr>
          <p:nvPr/>
        </p:nvCxnSpPr>
        <p:spPr>
          <a:xfrm>
            <a:off x="10130620" y="4386219"/>
            <a:ext cx="0" cy="379680"/>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2D283822-3A6F-08C0-CD09-005FE1308CC3}"/>
              </a:ext>
            </a:extLst>
          </p:cNvPr>
          <p:cNvSpPr txBox="1"/>
          <p:nvPr/>
        </p:nvSpPr>
        <p:spPr>
          <a:xfrm>
            <a:off x="4242090" y="5240936"/>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45" name="テキスト ボックス 44">
            <a:extLst>
              <a:ext uri="{FF2B5EF4-FFF2-40B4-BE49-F238E27FC236}">
                <a16:creationId xmlns:a16="http://schemas.microsoft.com/office/drawing/2014/main" id="{7DCEDAB5-0CFA-1EE8-5004-5DEDF72E9833}"/>
              </a:ext>
            </a:extLst>
          </p:cNvPr>
          <p:cNvSpPr txBox="1"/>
          <p:nvPr/>
        </p:nvSpPr>
        <p:spPr>
          <a:xfrm>
            <a:off x="5968785" y="5233963"/>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46" name="テキスト ボックス 45">
            <a:extLst>
              <a:ext uri="{FF2B5EF4-FFF2-40B4-BE49-F238E27FC236}">
                <a16:creationId xmlns:a16="http://schemas.microsoft.com/office/drawing/2014/main" id="{64F5FC11-9268-8158-791D-F511A32763A3}"/>
              </a:ext>
            </a:extLst>
          </p:cNvPr>
          <p:cNvSpPr txBox="1"/>
          <p:nvPr/>
        </p:nvSpPr>
        <p:spPr>
          <a:xfrm>
            <a:off x="9606334" y="5351979"/>
            <a:ext cx="1233777" cy="253916"/>
          </a:xfrm>
          <a:prstGeom prst="rect">
            <a:avLst/>
          </a:prstGeom>
          <a:noFill/>
        </p:spPr>
        <p:txBody>
          <a:bodyPr wrap="square" rtlCol="0">
            <a:spAutoFit/>
          </a:bodyPr>
          <a:lstStyle/>
          <a:p>
            <a:r>
              <a:rPr kumimoji="1" lang="ja-JP" altLang="en-US" sz="1050" dirty="0"/>
              <a:t>働きバチ</a:t>
            </a:r>
            <a:r>
              <a:rPr kumimoji="1" lang="en-US" altLang="ja-JP" sz="1050" dirty="0"/>
              <a:t>(</a:t>
            </a:r>
            <a:r>
              <a:rPr kumimoji="1" lang="ja-JP" altLang="en-US" sz="1050" dirty="0"/>
              <a:t>二倍体</a:t>
            </a:r>
            <a:r>
              <a:rPr kumimoji="1" lang="en-US" altLang="ja-JP" sz="1050" dirty="0"/>
              <a:t>)</a:t>
            </a:r>
            <a:endParaRPr kumimoji="1" lang="ja-JP" altLang="en-US" sz="1050" dirty="0"/>
          </a:p>
        </p:txBody>
      </p:sp>
      <p:sp>
        <p:nvSpPr>
          <p:cNvPr id="47" name="テキスト ボックス 46">
            <a:extLst>
              <a:ext uri="{FF2B5EF4-FFF2-40B4-BE49-F238E27FC236}">
                <a16:creationId xmlns:a16="http://schemas.microsoft.com/office/drawing/2014/main" id="{46359112-18D0-A795-E2FB-F78464A66CEA}"/>
              </a:ext>
            </a:extLst>
          </p:cNvPr>
          <p:cNvSpPr txBox="1"/>
          <p:nvPr/>
        </p:nvSpPr>
        <p:spPr>
          <a:xfrm>
            <a:off x="502963" y="5857069"/>
            <a:ext cx="2956653" cy="646331"/>
          </a:xfrm>
          <a:prstGeom prst="rect">
            <a:avLst/>
          </a:prstGeom>
          <a:noFill/>
        </p:spPr>
        <p:txBody>
          <a:bodyPr wrap="square" rtlCol="0">
            <a:spAutoFit/>
          </a:bodyPr>
          <a:lstStyle/>
          <a:p>
            <a:r>
              <a:rPr kumimoji="1" lang="ja-JP" altLang="en-US" dirty="0">
                <a:solidFill>
                  <a:schemeClr val="accent6">
                    <a:lumMod val="20000"/>
                    <a:lumOff val="80000"/>
                  </a:schemeClr>
                </a:solidFill>
                <a:latin typeface="HGｺﾞｼｯｸE" panose="020B0909000000000000" pitchFamily="49" charset="-128"/>
                <a:ea typeface="HGｺﾞｼｯｸE" panose="020B0909000000000000" pitchFamily="49" charset="-128"/>
              </a:rPr>
              <a:t>生き物を合理的に解釈することの「面白味」</a:t>
            </a:r>
          </a:p>
        </p:txBody>
      </p:sp>
      <p:grpSp>
        <p:nvGrpSpPr>
          <p:cNvPr id="48" name="グループ化 47">
            <a:extLst>
              <a:ext uri="{FF2B5EF4-FFF2-40B4-BE49-F238E27FC236}">
                <a16:creationId xmlns:a16="http://schemas.microsoft.com/office/drawing/2014/main" id="{8A8B5285-FE22-7631-7CAC-F1B0467F3968}"/>
              </a:ext>
            </a:extLst>
          </p:cNvPr>
          <p:cNvGrpSpPr/>
          <p:nvPr/>
        </p:nvGrpSpPr>
        <p:grpSpPr>
          <a:xfrm rot="2590076">
            <a:off x="10011422" y="3917848"/>
            <a:ext cx="220782" cy="214545"/>
            <a:chOff x="3401942" y="6068561"/>
            <a:chExt cx="499652" cy="505714"/>
          </a:xfrm>
        </p:grpSpPr>
        <p:cxnSp>
          <p:nvCxnSpPr>
            <p:cNvPr id="49" name="直線コネクタ 48">
              <a:extLst>
                <a:ext uri="{FF2B5EF4-FFF2-40B4-BE49-F238E27FC236}">
                  <a16:creationId xmlns:a16="http://schemas.microsoft.com/office/drawing/2014/main" id="{EF0067CD-3DC2-0174-1B0B-523ECEF161A6}"/>
                </a:ext>
              </a:extLst>
            </p:cNvPr>
            <p:cNvCxnSpPr>
              <a:cxnSpLocks/>
            </p:cNvCxnSpPr>
            <p:nvPr/>
          </p:nvCxnSpPr>
          <p:spPr>
            <a:xfrm>
              <a:off x="3661389" y="6068561"/>
              <a:ext cx="0" cy="505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6CA4584-07B0-497D-41F0-5D6722159918}"/>
                </a:ext>
              </a:extLst>
            </p:cNvPr>
            <p:cNvCxnSpPr>
              <a:cxnSpLocks/>
            </p:cNvCxnSpPr>
            <p:nvPr/>
          </p:nvCxnSpPr>
          <p:spPr>
            <a:xfrm flipH="1">
              <a:off x="3401942" y="6329511"/>
              <a:ext cx="4996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グループ化 50">
            <a:extLst>
              <a:ext uri="{FF2B5EF4-FFF2-40B4-BE49-F238E27FC236}">
                <a16:creationId xmlns:a16="http://schemas.microsoft.com/office/drawing/2014/main" id="{5F7F1F88-9373-F939-84B1-94C059F034C6}"/>
              </a:ext>
            </a:extLst>
          </p:cNvPr>
          <p:cNvGrpSpPr/>
          <p:nvPr/>
        </p:nvGrpSpPr>
        <p:grpSpPr>
          <a:xfrm rot="2590076">
            <a:off x="5575373" y="3913032"/>
            <a:ext cx="220782" cy="214545"/>
            <a:chOff x="3401942" y="6068561"/>
            <a:chExt cx="499652" cy="505714"/>
          </a:xfrm>
        </p:grpSpPr>
        <p:cxnSp>
          <p:nvCxnSpPr>
            <p:cNvPr id="52" name="直線コネクタ 51">
              <a:extLst>
                <a:ext uri="{FF2B5EF4-FFF2-40B4-BE49-F238E27FC236}">
                  <a16:creationId xmlns:a16="http://schemas.microsoft.com/office/drawing/2014/main" id="{AF0B8A69-B99D-9774-DCBD-22C56DAED1D5}"/>
                </a:ext>
              </a:extLst>
            </p:cNvPr>
            <p:cNvCxnSpPr>
              <a:cxnSpLocks/>
            </p:cNvCxnSpPr>
            <p:nvPr/>
          </p:nvCxnSpPr>
          <p:spPr>
            <a:xfrm>
              <a:off x="3661389" y="6068561"/>
              <a:ext cx="0" cy="505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14A0C87-EB8A-1AE6-243A-A5C40194C10C}"/>
                </a:ext>
              </a:extLst>
            </p:cNvPr>
            <p:cNvCxnSpPr>
              <a:cxnSpLocks/>
            </p:cNvCxnSpPr>
            <p:nvPr/>
          </p:nvCxnSpPr>
          <p:spPr>
            <a:xfrm flipH="1">
              <a:off x="3401942" y="6329511"/>
              <a:ext cx="4996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テキスト ボックス 53">
            <a:extLst>
              <a:ext uri="{FF2B5EF4-FFF2-40B4-BE49-F238E27FC236}">
                <a16:creationId xmlns:a16="http://schemas.microsoft.com/office/drawing/2014/main" id="{FA189389-F393-097B-838B-40B80FEAAD22}"/>
              </a:ext>
            </a:extLst>
          </p:cNvPr>
          <p:cNvSpPr txBox="1"/>
          <p:nvPr/>
        </p:nvSpPr>
        <p:spPr>
          <a:xfrm>
            <a:off x="5061672" y="6196209"/>
            <a:ext cx="5795241" cy="646331"/>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自分で子どもを作るより、自分の姉妹を増やした方が</a:t>
            </a:r>
            <a:r>
              <a:rPr kumimoji="1" lang="en-US" altLang="ja-JP" dirty="0">
                <a:latin typeface="HGｺﾞｼｯｸE" panose="020B0909000000000000" pitchFamily="49" charset="-128"/>
                <a:ea typeface="HGｺﾞｼｯｸE" panose="020B0909000000000000" pitchFamily="49" charset="-128"/>
              </a:rPr>
              <a:t>1/4</a:t>
            </a:r>
            <a:r>
              <a:rPr kumimoji="1" lang="ja-JP" altLang="en-US" dirty="0">
                <a:latin typeface="HGｺﾞｼｯｸE" panose="020B0909000000000000" pitchFamily="49" charset="-128"/>
                <a:ea typeface="HGｺﾞｼｯｸE" panose="020B0909000000000000" pitchFamily="49" charset="-128"/>
              </a:rPr>
              <a:t>多く得をすると考えることが出来ます。</a:t>
            </a:r>
          </a:p>
        </p:txBody>
      </p:sp>
      <p:grpSp>
        <p:nvGrpSpPr>
          <p:cNvPr id="55" name="グループ化 54">
            <a:extLst>
              <a:ext uri="{FF2B5EF4-FFF2-40B4-BE49-F238E27FC236}">
                <a16:creationId xmlns:a16="http://schemas.microsoft.com/office/drawing/2014/main" id="{FABD7AE6-47DF-8C55-A40D-528A40D2E385}"/>
              </a:ext>
            </a:extLst>
          </p:cNvPr>
          <p:cNvGrpSpPr/>
          <p:nvPr/>
        </p:nvGrpSpPr>
        <p:grpSpPr>
          <a:xfrm>
            <a:off x="1657719" y="5216107"/>
            <a:ext cx="470453" cy="525660"/>
            <a:chOff x="1941678" y="4941377"/>
            <a:chExt cx="470453" cy="525660"/>
          </a:xfrm>
        </p:grpSpPr>
        <p:sp>
          <p:nvSpPr>
            <p:cNvPr id="56" name="正方形/長方形 55">
              <a:extLst>
                <a:ext uri="{FF2B5EF4-FFF2-40B4-BE49-F238E27FC236}">
                  <a16:creationId xmlns:a16="http://schemas.microsoft.com/office/drawing/2014/main" id="{3FF5BF2E-013E-F479-CF56-96FAC3905B03}"/>
                </a:ext>
              </a:extLst>
            </p:cNvPr>
            <p:cNvSpPr/>
            <p:nvPr/>
          </p:nvSpPr>
          <p:spPr>
            <a:xfrm>
              <a:off x="1941678" y="4941377"/>
              <a:ext cx="147952" cy="512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E7DE83C1-D987-5995-F5A6-FDB0A5A7E026}"/>
                </a:ext>
              </a:extLst>
            </p:cNvPr>
            <p:cNvSpPr/>
            <p:nvPr/>
          </p:nvSpPr>
          <p:spPr>
            <a:xfrm>
              <a:off x="2264179" y="4954248"/>
              <a:ext cx="147952" cy="512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8" name="図 57">
            <a:extLst>
              <a:ext uri="{FF2B5EF4-FFF2-40B4-BE49-F238E27FC236}">
                <a16:creationId xmlns:a16="http://schemas.microsoft.com/office/drawing/2014/main" id="{869DFB4C-7313-4820-E85A-37226133D1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901348" y="4621552"/>
            <a:ext cx="483896" cy="483896"/>
          </a:xfrm>
          <a:prstGeom prst="rect">
            <a:avLst/>
          </a:prstGeom>
        </p:spPr>
      </p:pic>
      <p:pic>
        <p:nvPicPr>
          <p:cNvPr id="59" name="図 58">
            <a:extLst>
              <a:ext uri="{FF2B5EF4-FFF2-40B4-BE49-F238E27FC236}">
                <a16:creationId xmlns:a16="http://schemas.microsoft.com/office/drawing/2014/main" id="{305D1A8F-CE47-3DF4-35E9-4B1EF0A226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3913922" y="5075509"/>
            <a:ext cx="483896" cy="483896"/>
          </a:xfrm>
          <a:prstGeom prst="rect">
            <a:avLst/>
          </a:prstGeom>
        </p:spPr>
      </p:pic>
      <p:pic>
        <p:nvPicPr>
          <p:cNvPr id="60" name="図 59">
            <a:extLst>
              <a:ext uri="{FF2B5EF4-FFF2-40B4-BE49-F238E27FC236}">
                <a16:creationId xmlns:a16="http://schemas.microsoft.com/office/drawing/2014/main" id="{D82FBDED-C535-7FA7-8E63-C2F8C059FF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979639" y="4590546"/>
            <a:ext cx="483896" cy="483896"/>
          </a:xfrm>
          <a:prstGeom prst="rect">
            <a:avLst/>
          </a:prstGeom>
        </p:spPr>
      </p:pic>
      <p:pic>
        <p:nvPicPr>
          <p:cNvPr id="61" name="図 60">
            <a:extLst>
              <a:ext uri="{FF2B5EF4-FFF2-40B4-BE49-F238E27FC236}">
                <a16:creationId xmlns:a16="http://schemas.microsoft.com/office/drawing/2014/main" id="{A12EF59D-8696-9285-1C53-A6690E9DA9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994467" y="5018849"/>
            <a:ext cx="483896" cy="483896"/>
          </a:xfrm>
          <a:prstGeom prst="rect">
            <a:avLst/>
          </a:prstGeom>
        </p:spPr>
      </p:pic>
      <p:pic>
        <p:nvPicPr>
          <p:cNvPr id="62" name="図 61">
            <a:extLst>
              <a:ext uri="{FF2B5EF4-FFF2-40B4-BE49-F238E27FC236}">
                <a16:creationId xmlns:a16="http://schemas.microsoft.com/office/drawing/2014/main" id="{3DA39BD0-9EAC-03BF-273A-422E2DCD1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747460" y="4625494"/>
            <a:ext cx="483896" cy="483896"/>
          </a:xfrm>
          <a:prstGeom prst="rect">
            <a:avLst/>
          </a:prstGeom>
        </p:spPr>
      </p:pic>
      <p:pic>
        <p:nvPicPr>
          <p:cNvPr id="63" name="図 62">
            <a:extLst>
              <a:ext uri="{FF2B5EF4-FFF2-40B4-BE49-F238E27FC236}">
                <a16:creationId xmlns:a16="http://schemas.microsoft.com/office/drawing/2014/main" id="{2342E1E2-928E-DC6C-EE15-393B3BA1A5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10755290" y="5149763"/>
            <a:ext cx="483896" cy="483896"/>
          </a:xfrm>
          <a:prstGeom prst="rect">
            <a:avLst/>
          </a:prstGeom>
        </p:spPr>
      </p:pic>
      <p:sp>
        <p:nvSpPr>
          <p:cNvPr id="64" name="テキスト ボックス 63">
            <a:extLst>
              <a:ext uri="{FF2B5EF4-FFF2-40B4-BE49-F238E27FC236}">
                <a16:creationId xmlns:a16="http://schemas.microsoft.com/office/drawing/2014/main" id="{042E0AFB-FB7E-35E5-289C-2A4E60F28B93}"/>
              </a:ext>
            </a:extLst>
          </p:cNvPr>
          <p:cNvSpPr txBox="1"/>
          <p:nvPr/>
        </p:nvSpPr>
        <p:spPr>
          <a:xfrm>
            <a:off x="4005569" y="4964196"/>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65" name="テキスト ボックス 64">
            <a:extLst>
              <a:ext uri="{FF2B5EF4-FFF2-40B4-BE49-F238E27FC236}">
                <a16:creationId xmlns:a16="http://schemas.microsoft.com/office/drawing/2014/main" id="{45A98A05-2197-38D4-899C-0D4B3B4BDAD7}"/>
              </a:ext>
            </a:extLst>
          </p:cNvPr>
          <p:cNvSpPr txBox="1"/>
          <p:nvPr/>
        </p:nvSpPr>
        <p:spPr>
          <a:xfrm>
            <a:off x="7082926" y="4930996"/>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66" name="テキスト ボックス 65">
            <a:extLst>
              <a:ext uri="{FF2B5EF4-FFF2-40B4-BE49-F238E27FC236}">
                <a16:creationId xmlns:a16="http://schemas.microsoft.com/office/drawing/2014/main" id="{E0ACD302-29DD-513E-7F48-9A1BAB1C2300}"/>
              </a:ext>
            </a:extLst>
          </p:cNvPr>
          <p:cNvSpPr txBox="1"/>
          <p:nvPr/>
        </p:nvSpPr>
        <p:spPr>
          <a:xfrm>
            <a:off x="10857389" y="5018874"/>
            <a:ext cx="358206" cy="215444"/>
          </a:xfrm>
          <a:prstGeom prst="rect">
            <a:avLst/>
          </a:prstGeom>
          <a:noFill/>
        </p:spPr>
        <p:txBody>
          <a:bodyPr wrap="square" rtlCol="0">
            <a:spAutoFit/>
          </a:bodyPr>
          <a:lstStyle/>
          <a:p>
            <a:r>
              <a:rPr kumimoji="1" lang="en-US" altLang="ja-JP" sz="800" dirty="0"/>
              <a:t>or</a:t>
            </a:r>
            <a:endParaRPr kumimoji="1" lang="ja-JP" altLang="en-US" sz="800" dirty="0"/>
          </a:p>
        </p:txBody>
      </p:sp>
      <p:sp>
        <p:nvSpPr>
          <p:cNvPr id="67" name="矢印: 下 66">
            <a:extLst>
              <a:ext uri="{FF2B5EF4-FFF2-40B4-BE49-F238E27FC236}">
                <a16:creationId xmlns:a16="http://schemas.microsoft.com/office/drawing/2014/main" id="{6BD2EF90-0844-3368-5695-108EAE3C4594}"/>
              </a:ext>
            </a:extLst>
          </p:cNvPr>
          <p:cNvSpPr/>
          <p:nvPr/>
        </p:nvSpPr>
        <p:spPr>
          <a:xfrm rot="16200000">
            <a:off x="7502071" y="3884615"/>
            <a:ext cx="1275934" cy="1427513"/>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AAF6B665-89BB-26C2-DCBC-099644DB1517}"/>
              </a:ext>
            </a:extLst>
          </p:cNvPr>
          <p:cNvSpPr txBox="1"/>
          <p:nvPr/>
        </p:nvSpPr>
        <p:spPr>
          <a:xfrm>
            <a:off x="7375850" y="4389777"/>
            <a:ext cx="1431421" cy="461665"/>
          </a:xfrm>
          <a:prstGeom prst="rect">
            <a:avLst/>
          </a:prstGeom>
          <a:noFill/>
        </p:spPr>
        <p:txBody>
          <a:bodyPr wrap="square" rtlCol="0">
            <a:spAutoFit/>
          </a:bodyPr>
          <a:lstStyle/>
          <a:p>
            <a:r>
              <a:rPr kumimoji="1" lang="ja-JP" altLang="en-US" sz="1200" dirty="0"/>
              <a:t>もし働きバチが子どもを産むなら</a:t>
            </a:r>
            <a:r>
              <a:rPr kumimoji="1" lang="en-US" altLang="ja-JP" sz="1200" dirty="0"/>
              <a:t>…</a:t>
            </a:r>
            <a:endParaRPr kumimoji="1" lang="ja-JP" altLang="en-US" sz="1200" dirty="0"/>
          </a:p>
        </p:txBody>
      </p:sp>
      <p:pic>
        <p:nvPicPr>
          <p:cNvPr id="69" name="図 68">
            <a:extLst>
              <a:ext uri="{FF2B5EF4-FFF2-40B4-BE49-F238E27FC236}">
                <a16:creationId xmlns:a16="http://schemas.microsoft.com/office/drawing/2014/main" id="{31D17A70-8525-DECF-9A96-8F93240A8E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95668" y="3791177"/>
            <a:ext cx="505715" cy="505715"/>
          </a:xfrm>
          <a:prstGeom prst="rect">
            <a:avLst/>
          </a:prstGeom>
        </p:spPr>
      </p:pic>
      <p:pic>
        <p:nvPicPr>
          <p:cNvPr id="70" name="図 69">
            <a:extLst>
              <a:ext uri="{FF2B5EF4-FFF2-40B4-BE49-F238E27FC236}">
                <a16:creationId xmlns:a16="http://schemas.microsoft.com/office/drawing/2014/main" id="{C72BAA43-417C-F572-564E-5C1363751E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1220774" y="3805017"/>
            <a:ext cx="505237" cy="505237"/>
          </a:xfrm>
          <a:prstGeom prst="rect">
            <a:avLst/>
          </a:prstGeom>
        </p:spPr>
      </p:pic>
      <p:sp>
        <p:nvSpPr>
          <p:cNvPr id="71" name="スクロール: 横 70">
            <a:extLst>
              <a:ext uri="{FF2B5EF4-FFF2-40B4-BE49-F238E27FC236}">
                <a16:creationId xmlns:a16="http://schemas.microsoft.com/office/drawing/2014/main" id="{93C15F50-8A1B-2493-24F7-BE69837D205D}"/>
              </a:ext>
            </a:extLst>
          </p:cNvPr>
          <p:cNvSpPr/>
          <p:nvPr/>
        </p:nvSpPr>
        <p:spPr>
          <a:xfrm>
            <a:off x="1125136" y="1137473"/>
            <a:ext cx="855084" cy="643362"/>
          </a:xfrm>
          <a:prstGeom prst="horizontalScroll">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959A70F3-8100-3821-6372-A2B033A749E7}"/>
              </a:ext>
            </a:extLst>
          </p:cNvPr>
          <p:cNvSpPr txBox="1"/>
          <p:nvPr/>
        </p:nvSpPr>
        <p:spPr>
          <a:xfrm>
            <a:off x="1275276" y="1246071"/>
            <a:ext cx="704944" cy="369332"/>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前提</a:t>
            </a:r>
          </a:p>
        </p:txBody>
      </p:sp>
    </p:spTree>
    <p:extLst>
      <p:ext uri="{BB962C8B-B14F-4D97-AF65-F5344CB8AC3E}">
        <p14:creationId xmlns:p14="http://schemas.microsoft.com/office/powerpoint/2010/main" val="366972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99D04EE2-32C7-6D90-F9E0-E64F24D12C9C}"/>
              </a:ext>
            </a:extLst>
          </p:cNvPr>
          <p:cNvPicPr>
            <a:picLocks noChangeAspect="1"/>
          </p:cNvPicPr>
          <p:nvPr/>
        </p:nvPicPr>
        <p:blipFill>
          <a:blip r:embed="rId3"/>
          <a:stretch>
            <a:fillRect/>
          </a:stretch>
        </p:blipFill>
        <p:spPr>
          <a:xfrm>
            <a:off x="0" y="17051"/>
            <a:ext cx="12192000" cy="6846864"/>
          </a:xfrm>
          <a:prstGeom prst="rect">
            <a:avLst/>
          </a:prstGeom>
        </p:spPr>
      </p:pic>
      <p:sp>
        <p:nvSpPr>
          <p:cNvPr id="20" name="正方形/長方形 19">
            <a:extLst>
              <a:ext uri="{FF2B5EF4-FFF2-40B4-BE49-F238E27FC236}">
                <a16:creationId xmlns:a16="http://schemas.microsoft.com/office/drawing/2014/main" id="{F0F6B3C6-C54E-4F19-B411-9DE3E364FD42}"/>
              </a:ext>
            </a:extLst>
          </p:cNvPr>
          <p:cNvSpPr/>
          <p:nvPr/>
        </p:nvSpPr>
        <p:spPr>
          <a:xfrm>
            <a:off x="2001139" y="3230826"/>
            <a:ext cx="8410925" cy="1624896"/>
          </a:xfrm>
          <a:prstGeom prst="rect">
            <a:avLst/>
          </a:prstGeom>
          <a:solidFill>
            <a:schemeClr val="accent5">
              <a:lumMod val="20000"/>
              <a:lumOff val="8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5C4BD6CD-98FB-4DDF-8AD6-FFC06B8BCD06}"/>
              </a:ext>
            </a:extLst>
          </p:cNvPr>
          <p:cNvSpPr/>
          <p:nvPr/>
        </p:nvSpPr>
        <p:spPr>
          <a:xfrm>
            <a:off x="2117984" y="3023903"/>
            <a:ext cx="2916292" cy="405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51F5A2-6A70-487E-BD4E-F8196B08240B}"/>
              </a:ext>
            </a:extLst>
          </p:cNvPr>
          <p:cNvSpPr/>
          <p:nvPr/>
        </p:nvSpPr>
        <p:spPr>
          <a:xfrm>
            <a:off x="2101001" y="879743"/>
            <a:ext cx="8410925" cy="126866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4E4A7EE-CC10-418C-9768-5D45BD1239CE}"/>
              </a:ext>
            </a:extLst>
          </p:cNvPr>
          <p:cNvSpPr>
            <a:spLocks noGrp="1"/>
          </p:cNvSpPr>
          <p:nvPr>
            <p:ph idx="1"/>
          </p:nvPr>
        </p:nvSpPr>
        <p:spPr>
          <a:xfrm>
            <a:off x="2101001" y="919775"/>
            <a:ext cx="8311063" cy="1191429"/>
          </a:xfrm>
        </p:spPr>
        <p:txBody>
          <a:bodyPr>
            <a:normAutofit lnSpcReduction="1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生態系サービスを最大化したい</a:t>
            </a:r>
            <a:endParaRPr kumimoji="1" lang="en-US" altLang="ja-JP" sz="24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400" dirty="0">
                <a:latin typeface="HGSｺﾞｼｯｸE" panose="020B0900000000000000" pitchFamily="50" charset="-128"/>
                <a:ea typeface="HGSｺﾞｼｯｸE" panose="020B0900000000000000" pitchFamily="50" charset="-128"/>
              </a:rPr>
              <a:t>　＝ 生態系と長く、上手く付き合っていく方法を知りたい。</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12" name="コンテンツ プレースホルダー 2">
            <a:extLst>
              <a:ext uri="{FF2B5EF4-FFF2-40B4-BE49-F238E27FC236}">
                <a16:creationId xmlns:a16="http://schemas.microsoft.com/office/drawing/2014/main" id="{A3F100C2-E8E6-40F2-8526-62256B137CD1}"/>
              </a:ext>
            </a:extLst>
          </p:cNvPr>
          <p:cNvSpPr txBox="1">
            <a:spLocks/>
          </p:cNvSpPr>
          <p:nvPr/>
        </p:nvSpPr>
        <p:spPr>
          <a:xfrm>
            <a:off x="4031690" y="2477736"/>
            <a:ext cx="4787776" cy="63762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ja-JP" altLang="en-US" sz="2800" dirty="0">
                <a:latin typeface="HGSｺﾞｼｯｸE" panose="020B0900000000000000" pitchFamily="50" charset="-128"/>
                <a:ea typeface="HGSｺﾞｼｯｸE" panose="020B0900000000000000" pitchFamily="50" charset="-128"/>
              </a:rPr>
              <a:t>私たちは</a:t>
            </a:r>
            <a:r>
              <a:rPr lang="ja-JP" altLang="en-US" sz="2800" dirty="0">
                <a:solidFill>
                  <a:srgbClr val="C00000"/>
                </a:solidFill>
                <a:latin typeface="HGSｺﾞｼｯｸE" panose="020B0900000000000000" pitchFamily="50" charset="-128"/>
                <a:ea typeface="HGSｺﾞｼｯｸE" panose="020B0900000000000000" pitchFamily="50" charset="-128"/>
              </a:rPr>
              <a:t>絶滅</a:t>
            </a:r>
            <a:r>
              <a:rPr lang="ja-JP" altLang="en-US" sz="2800" dirty="0">
                <a:latin typeface="HGSｺﾞｼｯｸE" panose="020B0900000000000000" pitchFamily="50" charset="-128"/>
                <a:ea typeface="HGSｺﾞｼｯｸE" panose="020B0900000000000000" pitchFamily="50" charset="-128"/>
              </a:rPr>
              <a:t>と</a:t>
            </a:r>
            <a:r>
              <a:rPr lang="ja-JP" altLang="en-US" sz="2800" dirty="0">
                <a:solidFill>
                  <a:schemeClr val="accent6">
                    <a:lumMod val="75000"/>
                  </a:schemeClr>
                </a:solidFill>
                <a:latin typeface="HGSｺﾞｼｯｸE" panose="020B0900000000000000" pitchFamily="50" charset="-128"/>
                <a:ea typeface="HGSｺﾞｼｯｸE" panose="020B0900000000000000" pitchFamily="50" charset="-128"/>
              </a:rPr>
              <a:t>大量発生</a:t>
            </a:r>
            <a:r>
              <a:rPr lang="ja-JP" altLang="en-US" sz="2800" dirty="0">
                <a:latin typeface="HGSｺﾞｼｯｸE" panose="020B0900000000000000" pitchFamily="50" charset="-128"/>
                <a:ea typeface="HGSｺﾞｼｯｸE" panose="020B0900000000000000" pitchFamily="50" charset="-128"/>
              </a:rPr>
              <a:t>に注目</a:t>
            </a:r>
          </a:p>
        </p:txBody>
      </p:sp>
      <p:sp>
        <p:nvSpPr>
          <p:cNvPr id="13" name="フレーム (半分) 12">
            <a:extLst>
              <a:ext uri="{FF2B5EF4-FFF2-40B4-BE49-F238E27FC236}">
                <a16:creationId xmlns:a16="http://schemas.microsoft.com/office/drawing/2014/main" id="{CF43C79E-6AC9-4AF6-A051-45CF9495E8AC}"/>
              </a:ext>
            </a:extLst>
          </p:cNvPr>
          <p:cNvSpPr/>
          <p:nvPr/>
        </p:nvSpPr>
        <p:spPr>
          <a:xfrm>
            <a:off x="3842385" y="2516349"/>
            <a:ext cx="2078746" cy="446930"/>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半分) 13">
            <a:extLst>
              <a:ext uri="{FF2B5EF4-FFF2-40B4-BE49-F238E27FC236}">
                <a16:creationId xmlns:a16="http://schemas.microsoft.com/office/drawing/2014/main" id="{27CFBD32-B65A-4044-AAAD-55618B37945B}"/>
              </a:ext>
            </a:extLst>
          </p:cNvPr>
          <p:cNvSpPr/>
          <p:nvPr/>
        </p:nvSpPr>
        <p:spPr>
          <a:xfrm rot="10800000">
            <a:off x="6886584" y="2756478"/>
            <a:ext cx="2078746" cy="446930"/>
          </a:xfrm>
          <a:prstGeom prst="halfFrame">
            <a:avLst>
              <a:gd name="adj1" fmla="val 7333"/>
              <a:gd name="adj2" fmla="val 11333"/>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矢印: 下 14">
            <a:extLst>
              <a:ext uri="{FF2B5EF4-FFF2-40B4-BE49-F238E27FC236}">
                <a16:creationId xmlns:a16="http://schemas.microsoft.com/office/drawing/2014/main" id="{64FEA031-3FC7-408B-B8F8-5E30B2D54C28}"/>
              </a:ext>
            </a:extLst>
          </p:cNvPr>
          <p:cNvSpPr/>
          <p:nvPr/>
        </p:nvSpPr>
        <p:spPr>
          <a:xfrm>
            <a:off x="5978340" y="2188438"/>
            <a:ext cx="802323" cy="407928"/>
          </a:xfrm>
          <a:prstGeom prst="downArrow">
            <a:avLst>
              <a:gd name="adj1" fmla="val 43182"/>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E313188-60F9-4345-9148-4073E5E071AA}"/>
              </a:ext>
            </a:extLst>
          </p:cNvPr>
          <p:cNvSpPr/>
          <p:nvPr/>
        </p:nvSpPr>
        <p:spPr>
          <a:xfrm>
            <a:off x="2128257" y="3013133"/>
            <a:ext cx="2896012" cy="462722"/>
          </a:xfrm>
          <a:prstGeom prst="rect">
            <a:avLst/>
          </a:prstGeom>
          <a:solidFill>
            <a:schemeClr val="accent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a:extLst>
              <a:ext uri="{FF2B5EF4-FFF2-40B4-BE49-F238E27FC236}">
                <a16:creationId xmlns:a16="http://schemas.microsoft.com/office/drawing/2014/main" id="{8DC4BF25-B9A7-43F3-9B95-8E0BA8229862}"/>
              </a:ext>
            </a:extLst>
          </p:cNvPr>
          <p:cNvSpPr txBox="1"/>
          <p:nvPr/>
        </p:nvSpPr>
        <p:spPr>
          <a:xfrm>
            <a:off x="2048482" y="3632002"/>
            <a:ext cx="8363582" cy="1200329"/>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水産資源の様に、絶滅を回避しながら利用し続けたい生物資源は沢山あります。</a:t>
            </a:r>
            <a:endParaRPr kumimoji="1" lang="en-US" altLang="ja-JP" dirty="0">
              <a:latin typeface="HGSｺﾞｼｯｸE" panose="020B0900000000000000" pitchFamily="50" charset="-128"/>
              <a:ea typeface="HGSｺﾞｼｯｸE" panose="020B0900000000000000" pitchFamily="50" charset="-128"/>
            </a:endParaRPr>
          </a:p>
          <a:p>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solidFill>
                  <a:srgbClr val="FF0000"/>
                </a:solidFill>
                <a:latin typeface="HGSｺﾞｼｯｸE" panose="020B0900000000000000" pitchFamily="50" charset="-128"/>
                <a:ea typeface="HGSｺﾞｼｯｸE" panose="020B0900000000000000" pitchFamily="50" charset="-128"/>
              </a:rPr>
              <a:t>逆にどうすれば絶滅が起こせるのか</a:t>
            </a:r>
            <a:r>
              <a:rPr kumimoji="1" lang="ja-JP" altLang="en-US" dirty="0">
                <a:latin typeface="HGSｺﾞｼｯｸE" panose="020B0900000000000000" pitchFamily="50" charset="-128"/>
                <a:ea typeface="HGSｺﾞｼｯｸE" panose="020B0900000000000000" pitchFamily="50" charset="-128"/>
              </a:rPr>
              <a:t>を知ることが出来れば、資源と上手く付き合う方法が分かるかもしれません。</a:t>
            </a:r>
          </a:p>
        </p:txBody>
      </p:sp>
      <p:sp>
        <p:nvSpPr>
          <p:cNvPr id="2" name="テキスト ボックス 1">
            <a:extLst>
              <a:ext uri="{FF2B5EF4-FFF2-40B4-BE49-F238E27FC236}">
                <a16:creationId xmlns:a16="http://schemas.microsoft.com/office/drawing/2014/main" id="{772505B9-61FC-4F92-BB38-03F02B7DE189}"/>
              </a:ext>
            </a:extLst>
          </p:cNvPr>
          <p:cNvSpPr txBox="1"/>
          <p:nvPr/>
        </p:nvSpPr>
        <p:spPr>
          <a:xfrm>
            <a:off x="298331" y="1262335"/>
            <a:ext cx="1785262" cy="461665"/>
          </a:xfrm>
          <a:prstGeom prst="rect">
            <a:avLst/>
          </a:prstGeom>
          <a:noFill/>
        </p:spPr>
        <p:txBody>
          <a:bodyPr wrap="square" rtlCol="0">
            <a:spAutoFit/>
          </a:bodyPr>
          <a:lstStyle/>
          <a:p>
            <a:r>
              <a:rPr lang="ja-JP" altLang="en-US" sz="2400" dirty="0">
                <a:latin typeface="HGSｺﾞｼｯｸE" panose="020B0900000000000000" pitchFamily="50" charset="-128"/>
                <a:ea typeface="HGSｺﾞｼｯｸE" panose="020B0900000000000000" pitchFamily="50" charset="-128"/>
              </a:rPr>
              <a:t>研究の目的</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45" name="テキスト ボックス 44">
            <a:extLst>
              <a:ext uri="{FF2B5EF4-FFF2-40B4-BE49-F238E27FC236}">
                <a16:creationId xmlns:a16="http://schemas.microsoft.com/office/drawing/2014/main" id="{797EBCC0-1AC1-4DE9-AA20-AB38FE135CAA}"/>
              </a:ext>
            </a:extLst>
          </p:cNvPr>
          <p:cNvSpPr txBox="1"/>
          <p:nvPr/>
        </p:nvSpPr>
        <p:spPr>
          <a:xfrm>
            <a:off x="2128256" y="3072394"/>
            <a:ext cx="3098773" cy="400110"/>
          </a:xfrm>
          <a:prstGeom prst="rect">
            <a:avLst/>
          </a:prstGeom>
          <a:noFill/>
        </p:spPr>
        <p:txBody>
          <a:bodyPr wrap="square" rtlCol="0">
            <a:spAutoFit/>
          </a:bodyPr>
          <a:lstStyle/>
          <a:p>
            <a:r>
              <a:rPr kumimoji="1" lang="ja-JP" altLang="en-US" sz="2000" dirty="0">
                <a:latin typeface="HGSｺﾞｼｯｸE" panose="020B0900000000000000" pitchFamily="50" charset="-128"/>
                <a:ea typeface="HGSｺﾞｼｯｸE" panose="020B0900000000000000" pitchFamily="50" charset="-128"/>
              </a:rPr>
              <a:t>何故</a:t>
            </a:r>
            <a:r>
              <a:rPr kumimoji="1" lang="ja-JP" altLang="en-US" sz="2000" dirty="0">
                <a:solidFill>
                  <a:srgbClr val="C00000"/>
                </a:solidFill>
                <a:latin typeface="HGSｺﾞｼｯｸE" panose="020B0900000000000000" pitchFamily="50" charset="-128"/>
                <a:ea typeface="HGSｺﾞｼｯｸE" panose="020B0900000000000000" pitchFamily="50" charset="-128"/>
              </a:rPr>
              <a:t>絶滅</a:t>
            </a:r>
            <a:r>
              <a:rPr kumimoji="1" lang="ja-JP" altLang="en-US" sz="2000" dirty="0">
                <a:latin typeface="HGSｺﾞｼｯｸE" panose="020B0900000000000000" pitchFamily="50" charset="-128"/>
                <a:ea typeface="HGSｺﾞｼｯｸE" panose="020B0900000000000000" pitchFamily="50" charset="-128"/>
              </a:rPr>
              <a:t>に注目したか？</a:t>
            </a:r>
          </a:p>
        </p:txBody>
      </p:sp>
      <p:sp>
        <p:nvSpPr>
          <p:cNvPr id="26" name="タイトル 1">
            <a:extLst>
              <a:ext uri="{FF2B5EF4-FFF2-40B4-BE49-F238E27FC236}">
                <a16:creationId xmlns:a16="http://schemas.microsoft.com/office/drawing/2014/main" id="{A13BFD44-B70F-27C3-1A4B-CDB9FA73CBBB}"/>
              </a:ext>
            </a:extLst>
          </p:cNvPr>
          <p:cNvSpPr txBox="1">
            <a:spLocks/>
          </p:cNvSpPr>
          <p:nvPr/>
        </p:nvSpPr>
        <p:spPr>
          <a:xfrm>
            <a:off x="-17473" y="390"/>
            <a:ext cx="3479800" cy="96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大学院生時代</a:t>
            </a:r>
          </a:p>
        </p:txBody>
      </p:sp>
      <p:pic>
        <p:nvPicPr>
          <p:cNvPr id="5" name="図 4">
            <a:extLst>
              <a:ext uri="{FF2B5EF4-FFF2-40B4-BE49-F238E27FC236}">
                <a16:creationId xmlns:a16="http://schemas.microsoft.com/office/drawing/2014/main" id="{A4B03D97-ED40-B379-1AF7-BAA04DA2AAEA}"/>
              </a:ext>
            </a:extLst>
          </p:cNvPr>
          <p:cNvPicPr>
            <a:picLocks noChangeAspect="1"/>
          </p:cNvPicPr>
          <p:nvPr/>
        </p:nvPicPr>
        <p:blipFill>
          <a:blip r:embed="rId4"/>
          <a:stretch>
            <a:fillRect/>
          </a:stretch>
        </p:blipFill>
        <p:spPr>
          <a:xfrm>
            <a:off x="2128256" y="4902057"/>
            <a:ext cx="8056072" cy="1791416"/>
          </a:xfrm>
          <a:prstGeom prst="rect">
            <a:avLst/>
          </a:prstGeom>
        </p:spPr>
      </p:pic>
    </p:spTree>
    <p:extLst>
      <p:ext uri="{BB962C8B-B14F-4D97-AF65-F5344CB8AC3E}">
        <p14:creationId xmlns:p14="http://schemas.microsoft.com/office/powerpoint/2010/main" val="773633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a:extLst>
              <a:ext uri="{FF2B5EF4-FFF2-40B4-BE49-F238E27FC236}">
                <a16:creationId xmlns:a16="http://schemas.microsoft.com/office/drawing/2014/main" id="{BDC69B03-FCD8-DC8B-0367-703166EBA2FE}"/>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31045" y="0"/>
            <a:ext cx="3479800" cy="96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大学院生時代</a:t>
            </a:r>
          </a:p>
        </p:txBody>
      </p:sp>
      <p:sp>
        <p:nvSpPr>
          <p:cNvPr id="34" name="正方形/長方形 33">
            <a:extLst>
              <a:ext uri="{FF2B5EF4-FFF2-40B4-BE49-F238E27FC236}">
                <a16:creationId xmlns:a16="http://schemas.microsoft.com/office/drawing/2014/main" id="{1BF47FDE-1D3C-6D9F-847F-37E901F15CBD}"/>
              </a:ext>
            </a:extLst>
          </p:cNvPr>
          <p:cNvSpPr/>
          <p:nvPr/>
        </p:nvSpPr>
        <p:spPr>
          <a:xfrm>
            <a:off x="1673084" y="2536453"/>
            <a:ext cx="1404154"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D26BA652-E249-E383-76ED-4D87B3FE84C0}"/>
              </a:ext>
            </a:extLst>
          </p:cNvPr>
          <p:cNvSpPr/>
          <p:nvPr/>
        </p:nvSpPr>
        <p:spPr>
          <a:xfrm>
            <a:off x="6552126" y="2511255"/>
            <a:ext cx="3353874" cy="363131"/>
          </a:xfrm>
          <a:prstGeom prst="rect">
            <a:avLst/>
          </a:prstGeom>
          <a:solidFill>
            <a:schemeClr val="bg1">
              <a:lumMod val="8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77EF35C0-55B4-5CB7-0620-4942AE75FDDC}"/>
              </a:ext>
            </a:extLst>
          </p:cNvPr>
          <p:cNvSpPr/>
          <p:nvPr/>
        </p:nvSpPr>
        <p:spPr>
          <a:xfrm>
            <a:off x="4548552" y="3530267"/>
            <a:ext cx="5253076" cy="922350"/>
          </a:xfrm>
          <a:prstGeom prst="rect">
            <a:avLst/>
          </a:prstGeom>
          <a:solidFill>
            <a:schemeClr val="bg1">
              <a:lumMod val="9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リボン: 下に曲がる 46">
            <a:extLst>
              <a:ext uri="{FF2B5EF4-FFF2-40B4-BE49-F238E27FC236}">
                <a16:creationId xmlns:a16="http://schemas.microsoft.com/office/drawing/2014/main" id="{0D7C79CA-9F7F-5114-86AF-E36A52EAE365}"/>
              </a:ext>
            </a:extLst>
          </p:cNvPr>
          <p:cNvSpPr/>
          <p:nvPr/>
        </p:nvSpPr>
        <p:spPr>
          <a:xfrm>
            <a:off x="7995298" y="4822387"/>
            <a:ext cx="3775872" cy="1774922"/>
          </a:xfrm>
          <a:prstGeom prst="ribbon">
            <a:avLst>
              <a:gd name="adj1" fmla="val 16667"/>
              <a:gd name="adj2" fmla="val 75000"/>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F54096C2-A8E1-BFF6-DD87-BFD3B1309FD0}"/>
              </a:ext>
            </a:extLst>
          </p:cNvPr>
          <p:cNvSpPr txBox="1"/>
          <p:nvPr/>
        </p:nvSpPr>
        <p:spPr>
          <a:xfrm>
            <a:off x="2025080" y="2539292"/>
            <a:ext cx="768350" cy="307777"/>
          </a:xfrm>
          <a:prstGeom prst="rect">
            <a:avLst/>
          </a:prstGeom>
          <a:noFill/>
        </p:spPr>
        <p:txBody>
          <a:bodyPr wrap="square" rtlCol="0">
            <a:spAutoFit/>
          </a:bodyPr>
          <a:lstStyle/>
          <a:p>
            <a:r>
              <a:rPr kumimoji="1" lang="ja-JP" altLang="en-US" sz="1400" dirty="0"/>
              <a:t>描　画</a:t>
            </a:r>
          </a:p>
        </p:txBody>
      </p:sp>
      <p:sp>
        <p:nvSpPr>
          <p:cNvPr id="49" name="正方形/長方形 48">
            <a:extLst>
              <a:ext uri="{FF2B5EF4-FFF2-40B4-BE49-F238E27FC236}">
                <a16:creationId xmlns:a16="http://schemas.microsoft.com/office/drawing/2014/main" id="{B7E339CE-D6A3-A8B9-9AD1-5458BE35BCD8}"/>
              </a:ext>
            </a:extLst>
          </p:cNvPr>
          <p:cNvSpPr/>
          <p:nvPr/>
        </p:nvSpPr>
        <p:spPr>
          <a:xfrm>
            <a:off x="3083809" y="2537612"/>
            <a:ext cx="940477"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921CF73A-D7DC-99CE-7B26-B6774242D1D4}"/>
              </a:ext>
            </a:extLst>
          </p:cNvPr>
          <p:cNvSpPr/>
          <p:nvPr/>
        </p:nvSpPr>
        <p:spPr>
          <a:xfrm>
            <a:off x="4034289" y="2538363"/>
            <a:ext cx="1404154"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7828A84C-5FCF-F1F3-AFBF-75079D712C01}"/>
              </a:ext>
            </a:extLst>
          </p:cNvPr>
          <p:cNvSpPr txBox="1"/>
          <p:nvPr/>
        </p:nvSpPr>
        <p:spPr>
          <a:xfrm>
            <a:off x="3198986" y="2538074"/>
            <a:ext cx="768350" cy="307777"/>
          </a:xfrm>
          <a:prstGeom prst="rect">
            <a:avLst/>
          </a:prstGeom>
          <a:noFill/>
        </p:spPr>
        <p:txBody>
          <a:bodyPr wrap="square" rtlCol="0">
            <a:spAutoFit/>
          </a:bodyPr>
          <a:lstStyle/>
          <a:p>
            <a:r>
              <a:rPr kumimoji="1" lang="ja-JP" altLang="en-US" sz="1400" dirty="0"/>
              <a:t>計　算</a:t>
            </a:r>
          </a:p>
        </p:txBody>
      </p:sp>
      <p:sp>
        <p:nvSpPr>
          <p:cNvPr id="52" name="テキスト ボックス 51">
            <a:extLst>
              <a:ext uri="{FF2B5EF4-FFF2-40B4-BE49-F238E27FC236}">
                <a16:creationId xmlns:a16="http://schemas.microsoft.com/office/drawing/2014/main" id="{5E13D454-F16E-641A-2EF0-28C4CC1ADAE6}"/>
              </a:ext>
            </a:extLst>
          </p:cNvPr>
          <p:cNvSpPr txBox="1"/>
          <p:nvPr/>
        </p:nvSpPr>
        <p:spPr>
          <a:xfrm>
            <a:off x="4379696" y="2532150"/>
            <a:ext cx="768350" cy="307777"/>
          </a:xfrm>
          <a:prstGeom prst="rect">
            <a:avLst/>
          </a:prstGeom>
          <a:noFill/>
        </p:spPr>
        <p:txBody>
          <a:bodyPr wrap="square" rtlCol="0">
            <a:spAutoFit/>
          </a:bodyPr>
          <a:lstStyle/>
          <a:p>
            <a:r>
              <a:rPr kumimoji="1" lang="ja-JP" altLang="en-US" sz="1400" dirty="0"/>
              <a:t>描　画</a:t>
            </a:r>
          </a:p>
        </p:txBody>
      </p:sp>
      <p:sp>
        <p:nvSpPr>
          <p:cNvPr id="53" name="テキスト ボックス 52">
            <a:extLst>
              <a:ext uri="{FF2B5EF4-FFF2-40B4-BE49-F238E27FC236}">
                <a16:creationId xmlns:a16="http://schemas.microsoft.com/office/drawing/2014/main" id="{7F848BFC-3F7F-8355-CA26-AF2F2B377F15}"/>
              </a:ext>
            </a:extLst>
          </p:cNvPr>
          <p:cNvSpPr txBox="1"/>
          <p:nvPr/>
        </p:nvSpPr>
        <p:spPr>
          <a:xfrm>
            <a:off x="5766719" y="2497070"/>
            <a:ext cx="880835" cy="338554"/>
          </a:xfrm>
          <a:prstGeom prst="rect">
            <a:avLst/>
          </a:prstGeom>
          <a:noFill/>
        </p:spPr>
        <p:txBody>
          <a:bodyPr wrap="square" rtlCol="0">
            <a:spAutoFit/>
          </a:bodyPr>
          <a:lstStyle/>
          <a:p>
            <a:r>
              <a:rPr kumimoji="1" lang="ja-JP" altLang="en-US" sz="1600" dirty="0"/>
              <a:t>・・・</a:t>
            </a:r>
          </a:p>
        </p:txBody>
      </p:sp>
      <p:sp>
        <p:nvSpPr>
          <p:cNvPr id="54" name="テキスト ボックス 53">
            <a:extLst>
              <a:ext uri="{FF2B5EF4-FFF2-40B4-BE49-F238E27FC236}">
                <a16:creationId xmlns:a16="http://schemas.microsoft.com/office/drawing/2014/main" id="{6AEBC53F-254E-3BF6-5843-0D2BF423EED4}"/>
              </a:ext>
            </a:extLst>
          </p:cNvPr>
          <p:cNvSpPr txBox="1"/>
          <p:nvPr/>
        </p:nvSpPr>
        <p:spPr>
          <a:xfrm>
            <a:off x="175883" y="2186846"/>
            <a:ext cx="2472875"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・エディター上での実行</a:t>
            </a:r>
            <a:endParaRPr lang="en-US" altLang="ja-JP" sz="1200" dirty="0"/>
          </a:p>
        </p:txBody>
      </p:sp>
      <p:sp>
        <p:nvSpPr>
          <p:cNvPr id="55" name="テキスト ボックス 54">
            <a:extLst>
              <a:ext uri="{FF2B5EF4-FFF2-40B4-BE49-F238E27FC236}">
                <a16:creationId xmlns:a16="http://schemas.microsoft.com/office/drawing/2014/main" id="{CB78588C-020B-F136-A9D5-4F6782268978}"/>
              </a:ext>
            </a:extLst>
          </p:cNvPr>
          <p:cNvSpPr txBox="1"/>
          <p:nvPr/>
        </p:nvSpPr>
        <p:spPr>
          <a:xfrm>
            <a:off x="175883" y="2985847"/>
            <a:ext cx="3180328" cy="276999"/>
          </a:xfrm>
          <a:prstGeom prst="rect">
            <a:avLst/>
          </a:prstGeom>
          <a:noFill/>
        </p:spPr>
        <p:txBody>
          <a:bodyPr wrap="square" rtlCol="0">
            <a:spAutoFit/>
          </a:bodyPr>
          <a:lstStyle/>
          <a:p>
            <a:pPr marL="0" lvl="1"/>
            <a:r>
              <a:rPr lang="ja-JP" altLang="en-US" sz="1200" dirty="0">
                <a:latin typeface="HGSｺﾞｼｯｸE" panose="020B0900000000000000" pitchFamily="50" charset="-128"/>
                <a:ea typeface="HGSｺﾞｼｯｸE" panose="020B0900000000000000" pitchFamily="50" charset="-128"/>
              </a:rPr>
              <a:t>・計算と描画を</a:t>
            </a:r>
            <a:r>
              <a:rPr lang="en-US" altLang="ja-JP" sz="1200" dirty="0">
                <a:latin typeface="HGSｺﾞｼｯｸE" panose="020B0900000000000000" pitchFamily="50" charset="-128"/>
                <a:ea typeface="HGSｺﾞｼｯｸE" panose="020B0900000000000000" pitchFamily="50" charset="-128"/>
              </a:rPr>
              <a:t>1</a:t>
            </a:r>
            <a:r>
              <a:rPr lang="ja-JP" altLang="en-US" sz="1200" dirty="0">
                <a:latin typeface="HGSｺﾞｼｯｸE" panose="020B0900000000000000" pitchFamily="50" charset="-128"/>
                <a:ea typeface="HGSｺﾞｼｯｸE" panose="020B0900000000000000" pitchFamily="50" charset="-128"/>
              </a:rPr>
              <a:t>セットにしたソフトウェア</a:t>
            </a:r>
            <a:endParaRPr lang="en-US" altLang="ja-JP" sz="1200" dirty="0"/>
          </a:p>
        </p:txBody>
      </p:sp>
      <p:sp>
        <p:nvSpPr>
          <p:cNvPr id="56" name="テキスト ボックス 55">
            <a:extLst>
              <a:ext uri="{FF2B5EF4-FFF2-40B4-BE49-F238E27FC236}">
                <a16:creationId xmlns:a16="http://schemas.microsoft.com/office/drawing/2014/main" id="{39603207-D2B1-1388-76B7-C1F5646DC73D}"/>
              </a:ext>
            </a:extLst>
          </p:cNvPr>
          <p:cNvSpPr txBox="1"/>
          <p:nvPr/>
        </p:nvSpPr>
        <p:spPr>
          <a:xfrm>
            <a:off x="3699529" y="3466568"/>
            <a:ext cx="880835" cy="338554"/>
          </a:xfrm>
          <a:prstGeom prst="rect">
            <a:avLst/>
          </a:prstGeom>
          <a:noFill/>
        </p:spPr>
        <p:txBody>
          <a:bodyPr wrap="square" rtlCol="0">
            <a:spAutoFit/>
          </a:bodyPr>
          <a:lstStyle/>
          <a:p>
            <a:r>
              <a:rPr kumimoji="1" lang="ja-JP" altLang="en-US" sz="1600" dirty="0"/>
              <a:t>・・・</a:t>
            </a:r>
          </a:p>
        </p:txBody>
      </p:sp>
      <p:sp>
        <p:nvSpPr>
          <p:cNvPr id="57" name="テキスト ボックス 56">
            <a:extLst>
              <a:ext uri="{FF2B5EF4-FFF2-40B4-BE49-F238E27FC236}">
                <a16:creationId xmlns:a16="http://schemas.microsoft.com/office/drawing/2014/main" id="{A5CB112A-8DEC-3C90-B7B0-5267B5791488}"/>
              </a:ext>
            </a:extLst>
          </p:cNvPr>
          <p:cNvSpPr txBox="1"/>
          <p:nvPr/>
        </p:nvSpPr>
        <p:spPr>
          <a:xfrm>
            <a:off x="6501746" y="2511255"/>
            <a:ext cx="3479536" cy="33855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リソースに余裕があり、処理が遅い</a:t>
            </a:r>
          </a:p>
        </p:txBody>
      </p:sp>
      <p:sp>
        <p:nvSpPr>
          <p:cNvPr id="58" name="テキスト ボックス 57">
            <a:extLst>
              <a:ext uri="{FF2B5EF4-FFF2-40B4-BE49-F238E27FC236}">
                <a16:creationId xmlns:a16="http://schemas.microsoft.com/office/drawing/2014/main" id="{7488E96E-D29D-C8A6-4AAB-F64348FDE12E}"/>
              </a:ext>
            </a:extLst>
          </p:cNvPr>
          <p:cNvSpPr txBox="1"/>
          <p:nvPr/>
        </p:nvSpPr>
        <p:spPr>
          <a:xfrm>
            <a:off x="4640006" y="3606486"/>
            <a:ext cx="5161622" cy="830997"/>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エディターを起動しない分速くはなったが、重い描画工程に合わせているため</a:t>
            </a:r>
            <a:r>
              <a:rPr kumimoji="1" lang="ja-JP" altLang="en-US" sz="1600" dirty="0">
                <a:solidFill>
                  <a:srgbClr val="FF0000"/>
                </a:solidFill>
                <a:latin typeface="HGSｺﾞｼｯｸE" panose="020B0900000000000000" pitchFamily="50" charset="-128"/>
                <a:ea typeface="HGSｺﾞｼｯｸE" panose="020B0900000000000000" pitchFamily="50" charset="-128"/>
              </a:rPr>
              <a:t>処理能力制限されている</a:t>
            </a:r>
            <a:endParaRPr kumimoji="1" lang="en-US" altLang="ja-JP" sz="1600" dirty="0">
              <a:latin typeface="HGSｺﾞｼｯｸE" panose="020B0900000000000000" pitchFamily="50" charset="-128"/>
              <a:ea typeface="HGSｺﾞｼｯｸE" panose="020B0900000000000000" pitchFamily="50" charset="-128"/>
            </a:endParaRPr>
          </a:p>
          <a:p>
            <a:r>
              <a:rPr kumimoji="1" lang="ja-JP" altLang="en-US" sz="1600" dirty="0">
                <a:solidFill>
                  <a:srgbClr val="FF0000"/>
                </a:solidFill>
                <a:latin typeface="HGSｺﾞｼｯｸE" panose="020B0900000000000000" pitchFamily="50" charset="-128"/>
                <a:ea typeface="HGSｺﾞｼｯｸE" panose="020B0900000000000000" pitchFamily="50" charset="-128"/>
              </a:rPr>
              <a:t>中断のリスクが高い</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59" name="爆発: 14 pt 58">
            <a:extLst>
              <a:ext uri="{FF2B5EF4-FFF2-40B4-BE49-F238E27FC236}">
                <a16:creationId xmlns:a16="http://schemas.microsoft.com/office/drawing/2014/main" id="{9B09BB4E-916C-24AB-B5D9-1842D7A6DE0B}"/>
              </a:ext>
            </a:extLst>
          </p:cNvPr>
          <p:cNvSpPr/>
          <p:nvPr/>
        </p:nvSpPr>
        <p:spPr>
          <a:xfrm rot="755893">
            <a:off x="2903054" y="3871286"/>
            <a:ext cx="1327913" cy="749200"/>
          </a:xfrm>
          <a:prstGeom prst="irregularSeal2">
            <a:avLst/>
          </a:prstGeom>
          <a:solidFill>
            <a:schemeClr val="accent5">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C1E34C26-BBC3-2CF8-731F-6638DEFD0CEE}"/>
              </a:ext>
            </a:extLst>
          </p:cNvPr>
          <p:cNvSpPr txBox="1"/>
          <p:nvPr/>
        </p:nvSpPr>
        <p:spPr>
          <a:xfrm>
            <a:off x="3017767" y="4041442"/>
            <a:ext cx="1070226" cy="33855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中断発生</a:t>
            </a:r>
          </a:p>
        </p:txBody>
      </p:sp>
      <p:sp>
        <p:nvSpPr>
          <p:cNvPr id="61" name="矢印: 上カーブ 60">
            <a:extLst>
              <a:ext uri="{FF2B5EF4-FFF2-40B4-BE49-F238E27FC236}">
                <a16:creationId xmlns:a16="http://schemas.microsoft.com/office/drawing/2014/main" id="{F2C38E26-28FE-C4E2-8662-40987EBE5D6F}"/>
              </a:ext>
            </a:extLst>
          </p:cNvPr>
          <p:cNvSpPr/>
          <p:nvPr/>
        </p:nvSpPr>
        <p:spPr>
          <a:xfrm rot="800878" flipH="1">
            <a:off x="673981" y="4151411"/>
            <a:ext cx="2308351" cy="398629"/>
          </a:xfrm>
          <a:prstGeom prst="curvedUp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9AB9E477-B0C3-0060-440C-C62267BC4226}"/>
              </a:ext>
            </a:extLst>
          </p:cNvPr>
          <p:cNvSpPr txBox="1"/>
          <p:nvPr/>
        </p:nvSpPr>
        <p:spPr>
          <a:xfrm>
            <a:off x="1558808" y="4039826"/>
            <a:ext cx="965027" cy="523220"/>
          </a:xfrm>
          <a:prstGeom prst="rect">
            <a:avLst/>
          </a:prstGeom>
          <a:noFill/>
        </p:spPr>
        <p:txBody>
          <a:bodyPr wrap="square" rtlCol="0">
            <a:spAutoFit/>
          </a:bodyPr>
          <a:lstStyle/>
          <a:p>
            <a:r>
              <a:rPr kumimoji="1" lang="ja-JP" altLang="en-US" sz="1400" dirty="0">
                <a:solidFill>
                  <a:srgbClr val="C00000"/>
                </a:solidFill>
                <a:latin typeface="HGSｺﾞｼｯｸE" panose="020B0900000000000000" pitchFamily="50" charset="-128"/>
                <a:ea typeface="HGSｺﾞｼｯｸE" panose="020B0900000000000000" pitchFamily="50" charset="-128"/>
              </a:rPr>
              <a:t>最初からやり直し</a:t>
            </a:r>
          </a:p>
        </p:txBody>
      </p:sp>
      <p:sp>
        <p:nvSpPr>
          <p:cNvPr id="63" name="正方形/長方形 62">
            <a:extLst>
              <a:ext uri="{FF2B5EF4-FFF2-40B4-BE49-F238E27FC236}">
                <a16:creationId xmlns:a16="http://schemas.microsoft.com/office/drawing/2014/main" id="{D01B5BD4-C577-6913-6319-1B4E09B700C9}"/>
              </a:ext>
            </a:extLst>
          </p:cNvPr>
          <p:cNvSpPr/>
          <p:nvPr/>
        </p:nvSpPr>
        <p:spPr>
          <a:xfrm>
            <a:off x="3556920" y="5492785"/>
            <a:ext cx="196992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C875BB26-1023-31DF-EA6C-4D672DECB585}"/>
              </a:ext>
            </a:extLst>
          </p:cNvPr>
          <p:cNvSpPr txBox="1"/>
          <p:nvPr/>
        </p:nvSpPr>
        <p:spPr>
          <a:xfrm>
            <a:off x="4232903" y="5512299"/>
            <a:ext cx="893195" cy="307777"/>
          </a:xfrm>
          <a:prstGeom prst="rect">
            <a:avLst/>
          </a:prstGeom>
          <a:noFill/>
        </p:spPr>
        <p:txBody>
          <a:bodyPr wrap="square" rtlCol="0">
            <a:spAutoFit/>
          </a:bodyPr>
          <a:lstStyle/>
          <a:p>
            <a:r>
              <a:rPr kumimoji="1" lang="ja-JP" altLang="en-US" sz="1400" dirty="0"/>
              <a:t>描　画</a:t>
            </a:r>
          </a:p>
        </p:txBody>
      </p:sp>
      <p:sp>
        <p:nvSpPr>
          <p:cNvPr id="65" name="正方形/長方形 64">
            <a:extLst>
              <a:ext uri="{FF2B5EF4-FFF2-40B4-BE49-F238E27FC236}">
                <a16:creationId xmlns:a16="http://schemas.microsoft.com/office/drawing/2014/main" id="{8435B14A-6E50-2892-D392-461E398F199A}"/>
              </a:ext>
            </a:extLst>
          </p:cNvPr>
          <p:cNvSpPr/>
          <p:nvPr/>
        </p:nvSpPr>
        <p:spPr>
          <a:xfrm>
            <a:off x="3556920" y="5779072"/>
            <a:ext cx="196992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2102D5E6-D2C2-77B8-4DBA-B3F5ACB8738C}"/>
              </a:ext>
            </a:extLst>
          </p:cNvPr>
          <p:cNvSpPr txBox="1"/>
          <p:nvPr/>
        </p:nvSpPr>
        <p:spPr>
          <a:xfrm>
            <a:off x="4232903" y="5798586"/>
            <a:ext cx="893195" cy="307777"/>
          </a:xfrm>
          <a:prstGeom prst="rect">
            <a:avLst/>
          </a:prstGeom>
          <a:noFill/>
        </p:spPr>
        <p:txBody>
          <a:bodyPr wrap="square" rtlCol="0">
            <a:spAutoFit/>
          </a:bodyPr>
          <a:lstStyle/>
          <a:p>
            <a:r>
              <a:rPr kumimoji="1" lang="ja-JP" altLang="en-US" sz="1400" dirty="0"/>
              <a:t>描　画</a:t>
            </a:r>
          </a:p>
        </p:txBody>
      </p:sp>
      <p:sp>
        <p:nvSpPr>
          <p:cNvPr id="67" name="正方形/長方形 66">
            <a:extLst>
              <a:ext uri="{FF2B5EF4-FFF2-40B4-BE49-F238E27FC236}">
                <a16:creationId xmlns:a16="http://schemas.microsoft.com/office/drawing/2014/main" id="{280364F2-9BAC-9460-91D5-75E7569C4A7C}"/>
              </a:ext>
            </a:extLst>
          </p:cNvPr>
          <p:cNvSpPr/>
          <p:nvPr/>
        </p:nvSpPr>
        <p:spPr>
          <a:xfrm>
            <a:off x="2420889" y="5636120"/>
            <a:ext cx="813650" cy="279414"/>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矢印コネクタ 67">
            <a:extLst>
              <a:ext uri="{FF2B5EF4-FFF2-40B4-BE49-F238E27FC236}">
                <a16:creationId xmlns:a16="http://schemas.microsoft.com/office/drawing/2014/main" id="{4F16B1E2-BD5D-CF2E-15E3-9DDD16F1FFAA}"/>
              </a:ext>
            </a:extLst>
          </p:cNvPr>
          <p:cNvCxnSpPr>
            <a:cxnSpLocks/>
          </p:cNvCxnSpPr>
          <p:nvPr/>
        </p:nvCxnSpPr>
        <p:spPr>
          <a:xfrm>
            <a:off x="1876425" y="5324475"/>
            <a:ext cx="460143" cy="3263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2D2208B3-4A3A-1EBA-9796-5DE6BC2F2CFF}"/>
              </a:ext>
            </a:extLst>
          </p:cNvPr>
          <p:cNvCxnSpPr>
            <a:cxnSpLocks/>
          </p:cNvCxnSpPr>
          <p:nvPr/>
        </p:nvCxnSpPr>
        <p:spPr>
          <a:xfrm>
            <a:off x="1876425" y="5636120"/>
            <a:ext cx="460143" cy="12840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43AFDBF-7601-9DB9-CDE4-C8D85E30F068}"/>
              </a:ext>
            </a:extLst>
          </p:cNvPr>
          <p:cNvCxnSpPr>
            <a:cxnSpLocks/>
          </p:cNvCxnSpPr>
          <p:nvPr/>
        </p:nvCxnSpPr>
        <p:spPr>
          <a:xfrm flipV="1">
            <a:off x="1876425" y="5820076"/>
            <a:ext cx="460143" cy="6795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50781FE3-21EB-B6FE-EB9F-C90ED331B040}"/>
              </a:ext>
            </a:extLst>
          </p:cNvPr>
          <p:cNvCxnSpPr>
            <a:cxnSpLocks/>
          </p:cNvCxnSpPr>
          <p:nvPr/>
        </p:nvCxnSpPr>
        <p:spPr>
          <a:xfrm flipV="1">
            <a:off x="1876425" y="5915534"/>
            <a:ext cx="460143" cy="26142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54825F90-A74D-D42F-0054-0B3ED5F8A7BD}"/>
              </a:ext>
            </a:extLst>
          </p:cNvPr>
          <p:cNvSpPr txBox="1"/>
          <p:nvPr/>
        </p:nvSpPr>
        <p:spPr>
          <a:xfrm>
            <a:off x="2370333" y="5640172"/>
            <a:ext cx="1017946" cy="307777"/>
          </a:xfrm>
          <a:prstGeom prst="rect">
            <a:avLst/>
          </a:prstGeom>
          <a:noFill/>
        </p:spPr>
        <p:txBody>
          <a:bodyPr wrap="square" rtlCol="0">
            <a:spAutoFit/>
          </a:bodyPr>
          <a:lstStyle/>
          <a:p>
            <a:r>
              <a:rPr kumimoji="1" lang="ja-JP" altLang="en-US" sz="1400" dirty="0"/>
              <a:t>バイナリ</a:t>
            </a:r>
          </a:p>
        </p:txBody>
      </p:sp>
      <p:cxnSp>
        <p:nvCxnSpPr>
          <p:cNvPr id="73" name="直線矢印コネクタ 72">
            <a:extLst>
              <a:ext uri="{FF2B5EF4-FFF2-40B4-BE49-F238E27FC236}">
                <a16:creationId xmlns:a16="http://schemas.microsoft.com/office/drawing/2014/main" id="{3FFB4DFC-CB11-CC08-5F8A-DC42024B901D}"/>
              </a:ext>
            </a:extLst>
          </p:cNvPr>
          <p:cNvCxnSpPr>
            <a:cxnSpLocks/>
          </p:cNvCxnSpPr>
          <p:nvPr/>
        </p:nvCxnSpPr>
        <p:spPr>
          <a:xfrm>
            <a:off x="3257114" y="5779072"/>
            <a:ext cx="262918"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5A26B8BD-625E-BED5-5A54-BD3BEC78E7EC}"/>
              </a:ext>
            </a:extLst>
          </p:cNvPr>
          <p:cNvCxnSpPr>
            <a:cxnSpLocks/>
          </p:cNvCxnSpPr>
          <p:nvPr/>
        </p:nvCxnSpPr>
        <p:spPr>
          <a:xfrm flipV="1">
            <a:off x="5110554" y="6065670"/>
            <a:ext cx="0" cy="27113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A5B88764-F967-5D15-39D2-8BA4F4F64DA5}"/>
              </a:ext>
            </a:extLst>
          </p:cNvPr>
          <p:cNvCxnSpPr>
            <a:cxnSpLocks/>
          </p:cNvCxnSpPr>
          <p:nvPr/>
        </p:nvCxnSpPr>
        <p:spPr>
          <a:xfrm flipH="1" flipV="1">
            <a:off x="2904040" y="6336807"/>
            <a:ext cx="2206514" cy="348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0EC60D58-9120-F0B6-43AD-80CBA68E6A87}"/>
              </a:ext>
            </a:extLst>
          </p:cNvPr>
          <p:cNvCxnSpPr>
            <a:cxnSpLocks/>
          </p:cNvCxnSpPr>
          <p:nvPr/>
        </p:nvCxnSpPr>
        <p:spPr>
          <a:xfrm>
            <a:off x="2904040" y="5934501"/>
            <a:ext cx="0" cy="4023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4B3E6AE0-70E2-911D-884D-4F2401244A3D}"/>
              </a:ext>
            </a:extLst>
          </p:cNvPr>
          <p:cNvSpPr txBox="1"/>
          <p:nvPr/>
        </p:nvSpPr>
        <p:spPr>
          <a:xfrm>
            <a:off x="7048161" y="6378120"/>
            <a:ext cx="1070226" cy="338554"/>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中断発生</a:t>
            </a:r>
          </a:p>
        </p:txBody>
      </p:sp>
      <p:sp>
        <p:nvSpPr>
          <p:cNvPr id="78" name="テキスト ボックス 77">
            <a:extLst>
              <a:ext uri="{FF2B5EF4-FFF2-40B4-BE49-F238E27FC236}">
                <a16:creationId xmlns:a16="http://schemas.microsoft.com/office/drawing/2014/main" id="{B5DE2023-E227-6F3B-DC92-BBCB6B9436DA}"/>
              </a:ext>
            </a:extLst>
          </p:cNvPr>
          <p:cNvSpPr txBox="1"/>
          <p:nvPr/>
        </p:nvSpPr>
        <p:spPr>
          <a:xfrm>
            <a:off x="7551067" y="5650799"/>
            <a:ext cx="880835" cy="338554"/>
          </a:xfrm>
          <a:prstGeom prst="rect">
            <a:avLst/>
          </a:prstGeom>
          <a:noFill/>
        </p:spPr>
        <p:txBody>
          <a:bodyPr wrap="square" rtlCol="0">
            <a:spAutoFit/>
          </a:bodyPr>
          <a:lstStyle/>
          <a:p>
            <a:r>
              <a:rPr kumimoji="1" lang="ja-JP" altLang="en-US" sz="1600" dirty="0"/>
              <a:t>・・・</a:t>
            </a:r>
          </a:p>
        </p:txBody>
      </p:sp>
      <p:sp>
        <p:nvSpPr>
          <p:cNvPr id="79" name="矢印: 上カーブ 78">
            <a:extLst>
              <a:ext uri="{FF2B5EF4-FFF2-40B4-BE49-F238E27FC236}">
                <a16:creationId xmlns:a16="http://schemas.microsoft.com/office/drawing/2014/main" id="{890D2F30-80C2-A659-72D1-9112A01D40EF}"/>
              </a:ext>
            </a:extLst>
          </p:cNvPr>
          <p:cNvSpPr/>
          <p:nvPr/>
        </p:nvSpPr>
        <p:spPr>
          <a:xfrm rot="1080607" flipH="1">
            <a:off x="5390812" y="6335274"/>
            <a:ext cx="1612347" cy="374032"/>
          </a:xfrm>
          <a:prstGeom prst="curvedUpArrow">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427CEEAF-9E68-4A31-4D60-252E63AF7498}"/>
              </a:ext>
            </a:extLst>
          </p:cNvPr>
          <p:cNvSpPr txBox="1"/>
          <p:nvPr/>
        </p:nvSpPr>
        <p:spPr>
          <a:xfrm>
            <a:off x="6011985" y="6142489"/>
            <a:ext cx="965027" cy="523220"/>
          </a:xfrm>
          <a:prstGeom prst="rect">
            <a:avLst/>
          </a:prstGeom>
          <a:noFill/>
        </p:spPr>
        <p:txBody>
          <a:bodyPr wrap="square" rtlCol="0">
            <a:spAutoFit/>
          </a:bodyPr>
          <a:lstStyle/>
          <a:p>
            <a:r>
              <a:rPr kumimoji="1" lang="ja-JP" altLang="en-US" sz="1400" dirty="0">
                <a:solidFill>
                  <a:srgbClr val="00B050"/>
                </a:solidFill>
                <a:latin typeface="HGSｺﾞｼｯｸE" panose="020B0900000000000000" pitchFamily="50" charset="-128"/>
                <a:ea typeface="HGSｺﾞｼｯｸE" panose="020B0900000000000000" pitchFamily="50" charset="-128"/>
              </a:rPr>
              <a:t>途中からで良い</a:t>
            </a:r>
          </a:p>
        </p:txBody>
      </p:sp>
      <p:sp>
        <p:nvSpPr>
          <p:cNvPr id="81" name="テキスト ボックス 80">
            <a:extLst>
              <a:ext uri="{FF2B5EF4-FFF2-40B4-BE49-F238E27FC236}">
                <a16:creationId xmlns:a16="http://schemas.microsoft.com/office/drawing/2014/main" id="{C0A0022E-9A8E-1BE0-C71C-21DC8A21B856}"/>
              </a:ext>
            </a:extLst>
          </p:cNvPr>
          <p:cNvSpPr txBox="1"/>
          <p:nvPr/>
        </p:nvSpPr>
        <p:spPr>
          <a:xfrm>
            <a:off x="8681533" y="5186015"/>
            <a:ext cx="2642633" cy="1323439"/>
          </a:xfrm>
          <a:prstGeom prst="rect">
            <a:avLst/>
          </a:prstGeom>
          <a:noFill/>
        </p:spPr>
        <p:txBody>
          <a:bodyPr wrap="square" rtlCol="0">
            <a:spAutoFit/>
          </a:bodyPr>
          <a:lstStyle/>
          <a:p>
            <a:r>
              <a:rPr kumimoji="1" lang="ja-JP" altLang="en-US" sz="1600" dirty="0">
                <a:latin typeface="HGSｺﾞｼｯｸE" panose="020B0900000000000000" pitchFamily="50" charset="-128"/>
                <a:ea typeface="HGSｺﾞｼｯｸE" panose="020B0900000000000000" pitchFamily="50" charset="-128"/>
              </a:rPr>
              <a:t>リソースを無駄なく使用しているため</a:t>
            </a:r>
            <a:r>
              <a:rPr kumimoji="1" lang="ja-JP" altLang="en-US" sz="1600" dirty="0">
                <a:solidFill>
                  <a:srgbClr val="FF0000"/>
                </a:solidFill>
                <a:latin typeface="HGSｺﾞｼｯｸE" panose="020B0900000000000000" pitchFamily="50" charset="-128"/>
                <a:ea typeface="HGSｺﾞｼｯｸE" panose="020B0900000000000000" pitchFamily="50" charset="-128"/>
              </a:rPr>
              <a:t>高速</a:t>
            </a:r>
            <a:endParaRPr kumimoji="1" lang="en-US" altLang="ja-JP" sz="1600" dirty="0">
              <a:solidFill>
                <a:srgbClr val="FF0000"/>
              </a:solidFill>
              <a:latin typeface="HGSｺﾞｼｯｸE" panose="020B0900000000000000" pitchFamily="50" charset="-128"/>
              <a:ea typeface="HGSｺﾞｼｯｸE" panose="020B0900000000000000" pitchFamily="50" charset="-128"/>
            </a:endParaRPr>
          </a:p>
          <a:p>
            <a:r>
              <a:rPr kumimoji="1" lang="en-US" altLang="ja-JP" sz="1600" dirty="0">
                <a:latin typeface="HGSｺﾞｼｯｸE" panose="020B0900000000000000" pitchFamily="50" charset="-128"/>
                <a:ea typeface="HGSｺﾞｼｯｸE" panose="020B0900000000000000" pitchFamily="50" charset="-128"/>
              </a:rPr>
              <a:t>(4</a:t>
            </a:r>
            <a:r>
              <a:rPr kumimoji="1" lang="ja-JP" altLang="en-US" sz="1600" dirty="0">
                <a:latin typeface="HGSｺﾞｼｯｸE" panose="020B0900000000000000" pitchFamily="50" charset="-128"/>
                <a:ea typeface="HGSｺﾞｼｯｸE" panose="020B0900000000000000" pitchFamily="50" charset="-128"/>
              </a:rPr>
              <a:t>日で約</a:t>
            </a:r>
            <a:r>
              <a:rPr kumimoji="1" lang="en-US" altLang="ja-JP" sz="1600" dirty="0">
                <a:solidFill>
                  <a:srgbClr val="FF0000"/>
                </a:solidFill>
                <a:latin typeface="HGSｺﾞｼｯｸE" panose="020B0900000000000000" pitchFamily="50" charset="-128"/>
                <a:ea typeface="HGSｺﾞｼｯｸE" panose="020B0900000000000000" pitchFamily="50" charset="-128"/>
              </a:rPr>
              <a:t>200</a:t>
            </a:r>
            <a:r>
              <a:rPr kumimoji="1" lang="ja-JP" altLang="en-US" sz="1600" dirty="0">
                <a:latin typeface="HGSｺﾞｼｯｸE" panose="020B0900000000000000" pitchFamily="50" charset="-128"/>
                <a:ea typeface="HGSｺﾞｼｯｸE" panose="020B0900000000000000" pitchFamily="50" charset="-128"/>
              </a:rPr>
              <a:t>パターン程度</a:t>
            </a:r>
            <a:r>
              <a:rPr kumimoji="1" lang="en-US" altLang="ja-JP" sz="1600" dirty="0">
                <a:latin typeface="HGSｺﾞｼｯｸE" panose="020B0900000000000000" pitchFamily="50" charset="-128"/>
                <a:ea typeface="HGSｺﾞｼｯｸE" panose="020B0900000000000000" pitchFamily="50" charset="-128"/>
              </a:rPr>
              <a:t>)</a:t>
            </a:r>
          </a:p>
          <a:p>
            <a:r>
              <a:rPr kumimoji="1" lang="ja-JP" altLang="en-US" sz="1600" dirty="0">
                <a:latin typeface="HGSｺﾞｼｯｸE" panose="020B0900000000000000" pitchFamily="50" charset="-128"/>
                <a:ea typeface="HGSｺﾞｼｯｸE" panose="020B0900000000000000" pitchFamily="50" charset="-128"/>
              </a:rPr>
              <a:t>実行時間の長期化に伴う</a:t>
            </a:r>
            <a:r>
              <a:rPr kumimoji="1" lang="ja-JP" altLang="en-US" sz="1600" dirty="0">
                <a:solidFill>
                  <a:srgbClr val="FF0000"/>
                </a:solidFill>
                <a:latin typeface="HGSｺﾞｼｯｸE" panose="020B0900000000000000" pitchFamily="50" charset="-128"/>
                <a:ea typeface="HGSｺﾞｼｯｸE" panose="020B0900000000000000" pitchFamily="50" charset="-128"/>
              </a:rPr>
              <a:t>リスクを低減</a:t>
            </a:r>
          </a:p>
        </p:txBody>
      </p:sp>
      <p:sp>
        <p:nvSpPr>
          <p:cNvPr id="82" name="正方形/長方形 81">
            <a:extLst>
              <a:ext uri="{FF2B5EF4-FFF2-40B4-BE49-F238E27FC236}">
                <a16:creationId xmlns:a16="http://schemas.microsoft.com/office/drawing/2014/main" id="{C474F3F8-73CF-0794-9A44-A6819612153A}"/>
              </a:ext>
            </a:extLst>
          </p:cNvPr>
          <p:cNvSpPr/>
          <p:nvPr/>
        </p:nvSpPr>
        <p:spPr>
          <a:xfrm>
            <a:off x="722098" y="2536453"/>
            <a:ext cx="940477"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35BC0F01-7F9B-1BBF-5C84-B8559E4EF306}"/>
              </a:ext>
            </a:extLst>
          </p:cNvPr>
          <p:cNvSpPr txBox="1"/>
          <p:nvPr/>
        </p:nvSpPr>
        <p:spPr>
          <a:xfrm>
            <a:off x="832136" y="2532150"/>
            <a:ext cx="768350" cy="307777"/>
          </a:xfrm>
          <a:prstGeom prst="rect">
            <a:avLst/>
          </a:prstGeom>
          <a:noFill/>
        </p:spPr>
        <p:txBody>
          <a:bodyPr wrap="square" rtlCol="0">
            <a:spAutoFit/>
          </a:bodyPr>
          <a:lstStyle/>
          <a:p>
            <a:r>
              <a:rPr kumimoji="1" lang="ja-JP" altLang="en-US" sz="1400" dirty="0"/>
              <a:t>計　算</a:t>
            </a:r>
          </a:p>
        </p:txBody>
      </p:sp>
      <p:sp>
        <p:nvSpPr>
          <p:cNvPr id="84" name="正方形/長方形 83">
            <a:extLst>
              <a:ext uri="{FF2B5EF4-FFF2-40B4-BE49-F238E27FC236}">
                <a16:creationId xmlns:a16="http://schemas.microsoft.com/office/drawing/2014/main" id="{8BCFFA94-2A8D-E90F-345B-5B534BF8E592}"/>
              </a:ext>
            </a:extLst>
          </p:cNvPr>
          <p:cNvSpPr/>
          <p:nvPr/>
        </p:nvSpPr>
        <p:spPr>
          <a:xfrm>
            <a:off x="722098" y="3311393"/>
            <a:ext cx="940477" cy="27699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35916D7A-1AD7-6BEC-1318-3985115CB756}"/>
              </a:ext>
            </a:extLst>
          </p:cNvPr>
          <p:cNvSpPr txBox="1"/>
          <p:nvPr/>
        </p:nvSpPr>
        <p:spPr>
          <a:xfrm>
            <a:off x="832136" y="3304676"/>
            <a:ext cx="768350" cy="307777"/>
          </a:xfrm>
          <a:prstGeom prst="rect">
            <a:avLst/>
          </a:prstGeom>
          <a:noFill/>
        </p:spPr>
        <p:txBody>
          <a:bodyPr wrap="square" rtlCol="0">
            <a:spAutoFit/>
          </a:bodyPr>
          <a:lstStyle/>
          <a:p>
            <a:r>
              <a:rPr kumimoji="1" lang="ja-JP" altLang="en-US" sz="1400" dirty="0"/>
              <a:t>計　算</a:t>
            </a:r>
          </a:p>
        </p:txBody>
      </p:sp>
      <p:sp>
        <p:nvSpPr>
          <p:cNvPr id="86" name="正方形/長方形 85">
            <a:extLst>
              <a:ext uri="{FF2B5EF4-FFF2-40B4-BE49-F238E27FC236}">
                <a16:creationId xmlns:a16="http://schemas.microsoft.com/office/drawing/2014/main" id="{70E74434-2698-D1E3-BA94-7C1F246B3B65}"/>
              </a:ext>
            </a:extLst>
          </p:cNvPr>
          <p:cNvSpPr/>
          <p:nvPr/>
        </p:nvSpPr>
        <p:spPr>
          <a:xfrm>
            <a:off x="722098" y="3593657"/>
            <a:ext cx="940477"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10E870E5-FA02-CCBD-EB30-381573E8D7E0}"/>
              </a:ext>
            </a:extLst>
          </p:cNvPr>
          <p:cNvSpPr txBox="1"/>
          <p:nvPr/>
        </p:nvSpPr>
        <p:spPr>
          <a:xfrm>
            <a:off x="832136" y="3589354"/>
            <a:ext cx="768350" cy="307777"/>
          </a:xfrm>
          <a:prstGeom prst="rect">
            <a:avLst/>
          </a:prstGeom>
          <a:noFill/>
        </p:spPr>
        <p:txBody>
          <a:bodyPr wrap="square" rtlCol="0">
            <a:spAutoFit/>
          </a:bodyPr>
          <a:lstStyle/>
          <a:p>
            <a:r>
              <a:rPr kumimoji="1" lang="ja-JP" altLang="en-US" sz="1400" dirty="0"/>
              <a:t>計　算</a:t>
            </a:r>
          </a:p>
        </p:txBody>
      </p:sp>
      <p:sp>
        <p:nvSpPr>
          <p:cNvPr id="88" name="正方形/長方形 87">
            <a:extLst>
              <a:ext uri="{FF2B5EF4-FFF2-40B4-BE49-F238E27FC236}">
                <a16:creationId xmlns:a16="http://schemas.microsoft.com/office/drawing/2014/main" id="{B0F5FA4F-D861-E6F9-1B14-87B0AB01BE82}"/>
              </a:ext>
            </a:extLst>
          </p:cNvPr>
          <p:cNvSpPr/>
          <p:nvPr/>
        </p:nvSpPr>
        <p:spPr>
          <a:xfrm>
            <a:off x="1673083" y="3310775"/>
            <a:ext cx="1683127"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52813911-81FF-2C12-EAB9-207901E4F331}"/>
              </a:ext>
            </a:extLst>
          </p:cNvPr>
          <p:cNvSpPr txBox="1"/>
          <p:nvPr/>
        </p:nvSpPr>
        <p:spPr>
          <a:xfrm>
            <a:off x="2139130" y="3312462"/>
            <a:ext cx="768350" cy="307777"/>
          </a:xfrm>
          <a:prstGeom prst="rect">
            <a:avLst/>
          </a:prstGeom>
          <a:noFill/>
        </p:spPr>
        <p:txBody>
          <a:bodyPr wrap="square" rtlCol="0">
            <a:spAutoFit/>
          </a:bodyPr>
          <a:lstStyle/>
          <a:p>
            <a:r>
              <a:rPr kumimoji="1" lang="ja-JP" altLang="en-US" sz="1400" dirty="0"/>
              <a:t>描　画</a:t>
            </a:r>
          </a:p>
        </p:txBody>
      </p:sp>
      <p:sp>
        <p:nvSpPr>
          <p:cNvPr id="90" name="正方形/長方形 89">
            <a:extLst>
              <a:ext uri="{FF2B5EF4-FFF2-40B4-BE49-F238E27FC236}">
                <a16:creationId xmlns:a16="http://schemas.microsoft.com/office/drawing/2014/main" id="{E439C10E-721E-5B71-0F45-A1D73D27B8D8}"/>
              </a:ext>
            </a:extLst>
          </p:cNvPr>
          <p:cNvSpPr/>
          <p:nvPr/>
        </p:nvSpPr>
        <p:spPr>
          <a:xfrm>
            <a:off x="1673083" y="3596315"/>
            <a:ext cx="1683127"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BAFBE69C-BD11-61AF-0BA7-A65DC82B7BCF}"/>
              </a:ext>
            </a:extLst>
          </p:cNvPr>
          <p:cNvSpPr txBox="1"/>
          <p:nvPr/>
        </p:nvSpPr>
        <p:spPr>
          <a:xfrm>
            <a:off x="2139130" y="3598002"/>
            <a:ext cx="768350" cy="307777"/>
          </a:xfrm>
          <a:prstGeom prst="rect">
            <a:avLst/>
          </a:prstGeom>
          <a:noFill/>
        </p:spPr>
        <p:txBody>
          <a:bodyPr wrap="square" rtlCol="0">
            <a:spAutoFit/>
          </a:bodyPr>
          <a:lstStyle/>
          <a:p>
            <a:r>
              <a:rPr kumimoji="1" lang="ja-JP" altLang="en-US" sz="1400" dirty="0"/>
              <a:t>描　画</a:t>
            </a:r>
          </a:p>
        </p:txBody>
      </p:sp>
      <p:sp>
        <p:nvSpPr>
          <p:cNvPr id="92" name="矢印: 下 91">
            <a:extLst>
              <a:ext uri="{FF2B5EF4-FFF2-40B4-BE49-F238E27FC236}">
                <a16:creationId xmlns:a16="http://schemas.microsoft.com/office/drawing/2014/main" id="{C01D7B46-FB13-FA9A-2BC5-0E5DE436F454}"/>
              </a:ext>
            </a:extLst>
          </p:cNvPr>
          <p:cNvSpPr/>
          <p:nvPr/>
        </p:nvSpPr>
        <p:spPr>
          <a:xfrm flipV="1">
            <a:off x="3177720" y="3755902"/>
            <a:ext cx="243805" cy="317122"/>
          </a:xfrm>
          <a:prstGeom prst="down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DEE97434-2D2A-E934-8C21-542B02918150}"/>
              </a:ext>
            </a:extLst>
          </p:cNvPr>
          <p:cNvSpPr/>
          <p:nvPr/>
        </p:nvSpPr>
        <p:spPr>
          <a:xfrm>
            <a:off x="5527814" y="5492785"/>
            <a:ext cx="196992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DE4C6AF1-498E-419A-D9D0-8624845EF028}"/>
              </a:ext>
            </a:extLst>
          </p:cNvPr>
          <p:cNvSpPr txBox="1"/>
          <p:nvPr/>
        </p:nvSpPr>
        <p:spPr>
          <a:xfrm>
            <a:off x="6203797" y="5512299"/>
            <a:ext cx="893195" cy="307777"/>
          </a:xfrm>
          <a:prstGeom prst="rect">
            <a:avLst/>
          </a:prstGeom>
          <a:noFill/>
        </p:spPr>
        <p:txBody>
          <a:bodyPr wrap="square" rtlCol="0">
            <a:spAutoFit/>
          </a:bodyPr>
          <a:lstStyle/>
          <a:p>
            <a:r>
              <a:rPr kumimoji="1" lang="ja-JP" altLang="en-US" sz="1400" dirty="0"/>
              <a:t>描　画</a:t>
            </a:r>
          </a:p>
        </p:txBody>
      </p:sp>
      <p:sp>
        <p:nvSpPr>
          <p:cNvPr id="95" name="正方形/長方形 94">
            <a:extLst>
              <a:ext uri="{FF2B5EF4-FFF2-40B4-BE49-F238E27FC236}">
                <a16:creationId xmlns:a16="http://schemas.microsoft.com/office/drawing/2014/main" id="{F1876A9D-2025-BD46-0B17-ECE3D95B330A}"/>
              </a:ext>
            </a:extLst>
          </p:cNvPr>
          <p:cNvSpPr/>
          <p:nvPr/>
        </p:nvSpPr>
        <p:spPr>
          <a:xfrm>
            <a:off x="5527814" y="5779072"/>
            <a:ext cx="1969928" cy="279414"/>
          </a:xfrm>
          <a:prstGeom prst="rect">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1CA1DD07-8E5D-9D7F-CBD6-296C9761D43C}"/>
              </a:ext>
            </a:extLst>
          </p:cNvPr>
          <p:cNvSpPr txBox="1"/>
          <p:nvPr/>
        </p:nvSpPr>
        <p:spPr>
          <a:xfrm>
            <a:off x="6203797" y="5798586"/>
            <a:ext cx="893195" cy="307777"/>
          </a:xfrm>
          <a:prstGeom prst="rect">
            <a:avLst/>
          </a:prstGeom>
          <a:noFill/>
        </p:spPr>
        <p:txBody>
          <a:bodyPr wrap="square" rtlCol="0">
            <a:spAutoFit/>
          </a:bodyPr>
          <a:lstStyle/>
          <a:p>
            <a:r>
              <a:rPr kumimoji="1" lang="ja-JP" altLang="en-US" sz="1400" dirty="0"/>
              <a:t>描　画</a:t>
            </a:r>
          </a:p>
        </p:txBody>
      </p:sp>
      <p:sp>
        <p:nvSpPr>
          <p:cNvPr id="97" name="矢印: 下 96">
            <a:extLst>
              <a:ext uri="{FF2B5EF4-FFF2-40B4-BE49-F238E27FC236}">
                <a16:creationId xmlns:a16="http://schemas.microsoft.com/office/drawing/2014/main" id="{773ABD32-7CDC-E666-5549-198EFD0B6E47}"/>
              </a:ext>
            </a:extLst>
          </p:cNvPr>
          <p:cNvSpPr/>
          <p:nvPr/>
        </p:nvSpPr>
        <p:spPr>
          <a:xfrm flipV="1">
            <a:off x="7294553" y="6003419"/>
            <a:ext cx="288721" cy="415499"/>
          </a:xfrm>
          <a:prstGeom prst="downArrow">
            <a:avLst/>
          </a:prstGeom>
          <a:solidFill>
            <a:srgbClr val="FF00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ED1BAE38-4415-85BD-FAA5-A4E8C7A6A816}"/>
              </a:ext>
            </a:extLst>
          </p:cNvPr>
          <p:cNvSpPr/>
          <p:nvPr/>
        </p:nvSpPr>
        <p:spPr>
          <a:xfrm>
            <a:off x="664311" y="5171337"/>
            <a:ext cx="1139643" cy="27699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テキスト ボックス 98">
            <a:extLst>
              <a:ext uri="{FF2B5EF4-FFF2-40B4-BE49-F238E27FC236}">
                <a16:creationId xmlns:a16="http://schemas.microsoft.com/office/drawing/2014/main" id="{7A0FF4E3-7CB4-A5A6-44B7-55BDDF02090F}"/>
              </a:ext>
            </a:extLst>
          </p:cNvPr>
          <p:cNvSpPr txBox="1"/>
          <p:nvPr/>
        </p:nvSpPr>
        <p:spPr>
          <a:xfrm>
            <a:off x="896190" y="5179985"/>
            <a:ext cx="768350" cy="307777"/>
          </a:xfrm>
          <a:prstGeom prst="rect">
            <a:avLst/>
          </a:prstGeom>
          <a:noFill/>
        </p:spPr>
        <p:txBody>
          <a:bodyPr wrap="square" rtlCol="0">
            <a:spAutoFit/>
          </a:bodyPr>
          <a:lstStyle/>
          <a:p>
            <a:r>
              <a:rPr kumimoji="1" lang="ja-JP" altLang="en-US" sz="1400" dirty="0"/>
              <a:t>計　算</a:t>
            </a:r>
          </a:p>
        </p:txBody>
      </p:sp>
      <p:sp>
        <p:nvSpPr>
          <p:cNvPr id="100" name="正方形/長方形 99">
            <a:extLst>
              <a:ext uri="{FF2B5EF4-FFF2-40B4-BE49-F238E27FC236}">
                <a16:creationId xmlns:a16="http://schemas.microsoft.com/office/drawing/2014/main" id="{BE99F9FA-9551-FE62-E365-7D914129FCC8}"/>
              </a:ext>
            </a:extLst>
          </p:cNvPr>
          <p:cNvSpPr/>
          <p:nvPr/>
        </p:nvSpPr>
        <p:spPr>
          <a:xfrm>
            <a:off x="664311" y="5453601"/>
            <a:ext cx="1139643"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ボックス 100">
            <a:extLst>
              <a:ext uri="{FF2B5EF4-FFF2-40B4-BE49-F238E27FC236}">
                <a16:creationId xmlns:a16="http://schemas.microsoft.com/office/drawing/2014/main" id="{D1BD182D-7253-F2B0-CCD3-95E7D152FA89}"/>
              </a:ext>
            </a:extLst>
          </p:cNvPr>
          <p:cNvSpPr txBox="1"/>
          <p:nvPr/>
        </p:nvSpPr>
        <p:spPr>
          <a:xfrm>
            <a:off x="903095" y="5452137"/>
            <a:ext cx="768350" cy="307777"/>
          </a:xfrm>
          <a:prstGeom prst="rect">
            <a:avLst/>
          </a:prstGeom>
          <a:noFill/>
        </p:spPr>
        <p:txBody>
          <a:bodyPr wrap="square" rtlCol="0">
            <a:spAutoFit/>
          </a:bodyPr>
          <a:lstStyle/>
          <a:p>
            <a:r>
              <a:rPr kumimoji="1" lang="ja-JP" altLang="en-US" sz="1400" dirty="0"/>
              <a:t>計　算</a:t>
            </a:r>
          </a:p>
        </p:txBody>
      </p:sp>
      <p:sp>
        <p:nvSpPr>
          <p:cNvPr id="102" name="正方形/長方形 101">
            <a:extLst>
              <a:ext uri="{FF2B5EF4-FFF2-40B4-BE49-F238E27FC236}">
                <a16:creationId xmlns:a16="http://schemas.microsoft.com/office/drawing/2014/main" id="{401441AD-C04B-F7F7-4F80-F3B92E83929B}"/>
              </a:ext>
            </a:extLst>
          </p:cNvPr>
          <p:cNvSpPr/>
          <p:nvPr/>
        </p:nvSpPr>
        <p:spPr>
          <a:xfrm>
            <a:off x="664311" y="5738347"/>
            <a:ext cx="1139643" cy="27699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E843B58F-3E2A-7534-4D2C-E70909AAEB1F}"/>
              </a:ext>
            </a:extLst>
          </p:cNvPr>
          <p:cNvSpPr txBox="1"/>
          <p:nvPr/>
        </p:nvSpPr>
        <p:spPr>
          <a:xfrm>
            <a:off x="896190" y="5746995"/>
            <a:ext cx="768350" cy="307777"/>
          </a:xfrm>
          <a:prstGeom prst="rect">
            <a:avLst/>
          </a:prstGeom>
          <a:noFill/>
        </p:spPr>
        <p:txBody>
          <a:bodyPr wrap="square" rtlCol="0">
            <a:spAutoFit/>
          </a:bodyPr>
          <a:lstStyle/>
          <a:p>
            <a:r>
              <a:rPr kumimoji="1" lang="ja-JP" altLang="en-US" sz="1400" dirty="0"/>
              <a:t>計　算</a:t>
            </a:r>
          </a:p>
        </p:txBody>
      </p:sp>
      <p:sp>
        <p:nvSpPr>
          <p:cNvPr id="104" name="正方形/長方形 103">
            <a:extLst>
              <a:ext uri="{FF2B5EF4-FFF2-40B4-BE49-F238E27FC236}">
                <a16:creationId xmlns:a16="http://schemas.microsoft.com/office/drawing/2014/main" id="{1324F1B1-5DF1-9633-AD9E-9A5EB17FFB89}"/>
              </a:ext>
            </a:extLst>
          </p:cNvPr>
          <p:cNvSpPr/>
          <p:nvPr/>
        </p:nvSpPr>
        <p:spPr>
          <a:xfrm>
            <a:off x="664311" y="6020611"/>
            <a:ext cx="1139643" cy="27941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a:extLst>
              <a:ext uri="{FF2B5EF4-FFF2-40B4-BE49-F238E27FC236}">
                <a16:creationId xmlns:a16="http://schemas.microsoft.com/office/drawing/2014/main" id="{610CC790-5613-785D-082C-0B519244A4EF}"/>
              </a:ext>
            </a:extLst>
          </p:cNvPr>
          <p:cNvSpPr txBox="1"/>
          <p:nvPr/>
        </p:nvSpPr>
        <p:spPr>
          <a:xfrm>
            <a:off x="903095" y="6019147"/>
            <a:ext cx="768350" cy="307777"/>
          </a:xfrm>
          <a:prstGeom prst="rect">
            <a:avLst/>
          </a:prstGeom>
          <a:noFill/>
        </p:spPr>
        <p:txBody>
          <a:bodyPr wrap="square" rtlCol="0">
            <a:spAutoFit/>
          </a:bodyPr>
          <a:lstStyle/>
          <a:p>
            <a:r>
              <a:rPr kumimoji="1" lang="ja-JP" altLang="en-US" sz="1400" dirty="0"/>
              <a:t>計　算</a:t>
            </a:r>
          </a:p>
        </p:txBody>
      </p:sp>
      <p:sp>
        <p:nvSpPr>
          <p:cNvPr id="106" name="テキスト ボックス 105">
            <a:extLst>
              <a:ext uri="{FF2B5EF4-FFF2-40B4-BE49-F238E27FC236}">
                <a16:creationId xmlns:a16="http://schemas.microsoft.com/office/drawing/2014/main" id="{4A9E5AEC-CC83-351D-310D-B1F98470649E}"/>
              </a:ext>
            </a:extLst>
          </p:cNvPr>
          <p:cNvSpPr txBox="1"/>
          <p:nvPr/>
        </p:nvSpPr>
        <p:spPr>
          <a:xfrm>
            <a:off x="6484898" y="2829425"/>
            <a:ext cx="3682022" cy="584775"/>
          </a:xfrm>
          <a:prstGeom prst="rect">
            <a:avLst/>
          </a:prstGeom>
          <a:noFill/>
        </p:spPr>
        <p:txBody>
          <a:bodyPr wrap="square" rtlCol="0">
            <a:spAutoFit/>
          </a:bodyPr>
          <a:lstStyle/>
          <a:p>
            <a:r>
              <a:rPr kumimoji="1" lang="en-US" altLang="ja-JP" sz="1600" dirty="0">
                <a:latin typeface="HGSｺﾞｼｯｸE" panose="020B0900000000000000" pitchFamily="50" charset="-128"/>
                <a:ea typeface="HGSｺﾞｼｯｸE" panose="020B0900000000000000" pitchFamily="50" charset="-128"/>
              </a:rPr>
              <a:t>50</a:t>
            </a:r>
            <a:r>
              <a:rPr kumimoji="1" lang="ja-JP" altLang="en-US" sz="1600" dirty="0">
                <a:latin typeface="HGSｺﾞｼｯｸE" panose="020B0900000000000000" pitchFamily="50" charset="-128"/>
                <a:ea typeface="HGSｺﾞｼｯｸE" panose="020B0900000000000000" pitchFamily="50" charset="-128"/>
              </a:rPr>
              <a:t>分程度かけて</a:t>
            </a:r>
            <a:r>
              <a:rPr kumimoji="1" lang="en-US" altLang="ja-JP" sz="1600" dirty="0">
                <a:latin typeface="HGSｺﾞｼｯｸE" panose="020B0900000000000000" pitchFamily="50" charset="-128"/>
                <a:ea typeface="HGSｺﾞｼｯｸE" panose="020B0900000000000000" pitchFamily="50" charset="-128"/>
              </a:rPr>
              <a:t>1</a:t>
            </a:r>
            <a:r>
              <a:rPr kumimoji="1" lang="ja-JP" altLang="en-US" sz="1600" dirty="0">
                <a:latin typeface="HGSｺﾞｼｯｸE" panose="020B0900000000000000" pitchFamily="50" charset="-128"/>
                <a:ea typeface="HGSｺﾞｼｯｸE" panose="020B0900000000000000" pitchFamily="50" charset="-128"/>
              </a:rPr>
              <a:t>つの結果が得られる</a:t>
            </a:r>
            <a:endParaRPr kumimoji="1" lang="en-US" altLang="ja-JP" sz="1600" dirty="0">
              <a:latin typeface="HGSｺﾞｼｯｸE" panose="020B0900000000000000" pitchFamily="50" charset="-128"/>
              <a:ea typeface="HGSｺﾞｼｯｸE" panose="020B0900000000000000" pitchFamily="50" charset="-128"/>
            </a:endParaRPr>
          </a:p>
          <a:p>
            <a:r>
              <a:rPr kumimoji="1" lang="en-US" altLang="ja-JP" sz="1600" dirty="0">
                <a:latin typeface="HGSｺﾞｼｯｸE" panose="020B0900000000000000" pitchFamily="50" charset="-128"/>
                <a:ea typeface="HGSｺﾞｼｯｸE" panose="020B0900000000000000" pitchFamily="50" charset="-128"/>
              </a:rPr>
              <a:t>(4</a:t>
            </a:r>
            <a:r>
              <a:rPr kumimoji="1" lang="ja-JP" altLang="en-US" sz="1600" dirty="0">
                <a:latin typeface="HGSｺﾞｼｯｸE" panose="020B0900000000000000" pitchFamily="50" charset="-128"/>
                <a:ea typeface="HGSｺﾞｼｯｸE" panose="020B0900000000000000" pitchFamily="50" charset="-128"/>
              </a:rPr>
              <a:t>日で</a:t>
            </a:r>
            <a:r>
              <a:rPr kumimoji="1" lang="en-US" altLang="ja-JP" sz="1600" dirty="0">
                <a:solidFill>
                  <a:srgbClr val="FF0000"/>
                </a:solidFill>
                <a:latin typeface="HGSｺﾞｼｯｸE" panose="020B0900000000000000" pitchFamily="50" charset="-128"/>
                <a:ea typeface="HGSｺﾞｼｯｸE" panose="020B0900000000000000" pitchFamily="50" charset="-128"/>
              </a:rPr>
              <a:t>110</a:t>
            </a:r>
            <a:r>
              <a:rPr kumimoji="1" lang="ja-JP" altLang="en-US" sz="1600" dirty="0">
                <a:latin typeface="HGSｺﾞｼｯｸE" panose="020B0900000000000000" pitchFamily="50" charset="-128"/>
                <a:ea typeface="HGSｺﾞｼｯｸE" panose="020B0900000000000000" pitchFamily="50" charset="-128"/>
              </a:rPr>
              <a:t>パターン</a:t>
            </a:r>
            <a:r>
              <a:rPr kumimoji="1" lang="en-US" altLang="ja-JP" sz="1600" dirty="0">
                <a:latin typeface="HGSｺﾞｼｯｸE" panose="020B0900000000000000" pitchFamily="50" charset="-128"/>
                <a:ea typeface="HGSｺﾞｼｯｸE" panose="020B0900000000000000" pitchFamily="50" charset="-128"/>
              </a:rPr>
              <a:t>)</a:t>
            </a:r>
            <a:endParaRPr kumimoji="1" lang="ja-JP" altLang="en-US" sz="1600" dirty="0">
              <a:latin typeface="HGSｺﾞｼｯｸE" panose="020B0900000000000000" pitchFamily="50" charset="-128"/>
              <a:ea typeface="HGSｺﾞｼｯｸE" panose="020B0900000000000000" pitchFamily="50" charset="-128"/>
            </a:endParaRPr>
          </a:p>
        </p:txBody>
      </p:sp>
      <p:sp>
        <p:nvSpPr>
          <p:cNvPr id="107" name="矢印: 右カーブ 106">
            <a:extLst>
              <a:ext uri="{FF2B5EF4-FFF2-40B4-BE49-F238E27FC236}">
                <a16:creationId xmlns:a16="http://schemas.microsoft.com/office/drawing/2014/main" id="{8CDAE24B-6443-7CCF-775D-8031AB8A441B}"/>
              </a:ext>
            </a:extLst>
          </p:cNvPr>
          <p:cNvSpPr/>
          <p:nvPr/>
        </p:nvSpPr>
        <p:spPr>
          <a:xfrm rot="20971470" flipH="1">
            <a:off x="10189839" y="2809565"/>
            <a:ext cx="731236" cy="2481240"/>
          </a:xfrm>
          <a:prstGeom prst="curvedRightArrow">
            <a:avLst>
              <a:gd name="adj1" fmla="val 13930"/>
              <a:gd name="adj2" fmla="val 50000"/>
              <a:gd name="adj3" fmla="val 23910"/>
            </a:avLst>
          </a:prstGeom>
          <a:solidFill>
            <a:srgbClr val="FFF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四角形: 角を丸くする 107">
            <a:extLst>
              <a:ext uri="{FF2B5EF4-FFF2-40B4-BE49-F238E27FC236}">
                <a16:creationId xmlns:a16="http://schemas.microsoft.com/office/drawing/2014/main" id="{3462B8DD-71FA-C008-5B02-FEFC98E9A6C4}"/>
              </a:ext>
            </a:extLst>
          </p:cNvPr>
          <p:cNvSpPr/>
          <p:nvPr/>
        </p:nvSpPr>
        <p:spPr>
          <a:xfrm>
            <a:off x="11026563" y="3888097"/>
            <a:ext cx="1074982" cy="517202"/>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39543552-7756-CB91-DAA0-0596B2562F67}"/>
              </a:ext>
            </a:extLst>
          </p:cNvPr>
          <p:cNvSpPr txBox="1"/>
          <p:nvPr/>
        </p:nvSpPr>
        <p:spPr>
          <a:xfrm>
            <a:off x="11120048" y="3941396"/>
            <a:ext cx="888012" cy="338554"/>
          </a:xfrm>
          <a:prstGeom prst="rect">
            <a:avLst/>
          </a:prstGeom>
          <a:noFill/>
        </p:spPr>
        <p:txBody>
          <a:bodyPr wrap="square" rtlCol="0">
            <a:spAutoFit/>
          </a:bodyPr>
          <a:lstStyle/>
          <a:p>
            <a:r>
              <a:rPr kumimoji="1" lang="ja-JP" altLang="en-US" sz="1600" dirty="0">
                <a:solidFill>
                  <a:srgbClr val="FF0000"/>
                </a:solidFill>
                <a:latin typeface="HGSｺﾞｼｯｸE" panose="020B0900000000000000" pitchFamily="50" charset="-128"/>
                <a:ea typeface="HGSｺﾞｼｯｸE" panose="020B0900000000000000" pitchFamily="50" charset="-128"/>
              </a:rPr>
              <a:t>約</a:t>
            </a:r>
            <a:r>
              <a:rPr kumimoji="1" lang="en-US" altLang="ja-JP" sz="1600">
                <a:solidFill>
                  <a:srgbClr val="FF0000"/>
                </a:solidFill>
                <a:latin typeface="HGSｺﾞｼｯｸE" panose="020B0900000000000000" pitchFamily="50" charset="-128"/>
                <a:ea typeface="HGSｺﾞｼｯｸE" panose="020B0900000000000000" pitchFamily="50" charset="-128"/>
              </a:rPr>
              <a:t>1.8</a:t>
            </a:r>
            <a:r>
              <a:rPr kumimoji="1" lang="ja-JP" altLang="en-US" sz="1600">
                <a:solidFill>
                  <a:srgbClr val="FF0000"/>
                </a:solidFill>
                <a:latin typeface="HGSｺﾞｼｯｸE" panose="020B0900000000000000" pitchFamily="50" charset="-128"/>
                <a:ea typeface="HGSｺﾞｼｯｸE" panose="020B0900000000000000" pitchFamily="50" charset="-128"/>
              </a:rPr>
              <a:t>倍</a:t>
            </a:r>
            <a:endParaRPr kumimoji="1" lang="ja-JP" altLang="en-US" sz="1600" dirty="0">
              <a:solidFill>
                <a:srgbClr val="FF0000"/>
              </a:solidFill>
              <a:latin typeface="HGSｺﾞｼｯｸE" panose="020B0900000000000000" pitchFamily="50" charset="-128"/>
              <a:ea typeface="HGSｺﾞｼｯｸE" panose="020B0900000000000000" pitchFamily="50" charset="-128"/>
            </a:endParaRPr>
          </a:p>
        </p:txBody>
      </p:sp>
      <p:sp>
        <p:nvSpPr>
          <p:cNvPr id="112" name="テキスト ボックス 111">
            <a:extLst>
              <a:ext uri="{FF2B5EF4-FFF2-40B4-BE49-F238E27FC236}">
                <a16:creationId xmlns:a16="http://schemas.microsoft.com/office/drawing/2014/main" id="{D74C228F-D748-2863-49FE-C2914BE30BFF}"/>
              </a:ext>
            </a:extLst>
          </p:cNvPr>
          <p:cNvSpPr txBox="1"/>
          <p:nvPr/>
        </p:nvSpPr>
        <p:spPr>
          <a:xfrm>
            <a:off x="805418" y="793850"/>
            <a:ext cx="9175864" cy="1200329"/>
          </a:xfrm>
          <a:prstGeom prst="rect">
            <a:avLst/>
          </a:prstGeom>
          <a:noFill/>
        </p:spPr>
        <p:txBody>
          <a:bodyPr wrap="square" rtlCol="0">
            <a:spAutoFit/>
          </a:bodyPr>
          <a:lstStyle/>
          <a:p>
            <a:r>
              <a:rPr kumimoji="1" lang="ja-JP" altLang="en-US" sz="1200" dirty="0">
                <a:latin typeface="HGSｺﾞｼｯｸE" panose="020B0900000000000000" pitchFamily="50" charset="-128"/>
                <a:ea typeface="HGSｺﾞｼｯｸE" panose="020B0900000000000000" pitchFamily="50" charset="-128"/>
              </a:rPr>
              <a:t>計算結果を得るには計算工程と描画工程を経る必要があり、各プロセスは</a:t>
            </a:r>
            <a:r>
              <a:rPr kumimoji="1" lang="ja-JP" altLang="en-US" sz="1200" dirty="0">
                <a:solidFill>
                  <a:srgbClr val="FF0000"/>
                </a:solidFill>
                <a:latin typeface="HGSｺﾞｼｯｸE" panose="020B0900000000000000" pitchFamily="50" charset="-128"/>
                <a:ea typeface="HGSｺﾞｼｯｸE" panose="020B0900000000000000" pitchFamily="50" charset="-128"/>
              </a:rPr>
              <a:t>同時に処理できる数</a:t>
            </a:r>
            <a:r>
              <a:rPr kumimoji="1" lang="ja-JP" altLang="en-US" sz="1200" dirty="0">
                <a:latin typeface="HGSｺﾞｼｯｸE" panose="020B0900000000000000" pitchFamily="50" charset="-128"/>
                <a:ea typeface="HGSｺﾞｼｯｸE" panose="020B0900000000000000" pitchFamily="50" charset="-128"/>
              </a:rPr>
              <a:t>が異なっています。</a:t>
            </a:r>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これらを</a:t>
            </a:r>
            <a:r>
              <a:rPr kumimoji="1" lang="en-US" altLang="ja-JP" sz="1200" dirty="0">
                <a:latin typeface="HGSｺﾞｼｯｸE" panose="020B0900000000000000" pitchFamily="50" charset="-128"/>
                <a:ea typeface="HGSｺﾞｼｯｸE" panose="020B0900000000000000" pitchFamily="50" charset="-128"/>
              </a:rPr>
              <a:t>1</a:t>
            </a:r>
            <a:r>
              <a:rPr kumimoji="1" lang="ja-JP" altLang="en-US" sz="1200" dirty="0">
                <a:latin typeface="HGSｺﾞｼｯｸE" panose="020B0900000000000000" pitchFamily="50" charset="-128"/>
                <a:ea typeface="HGSｺﾞｼｯｸE" panose="020B0900000000000000" pitchFamily="50" charset="-128"/>
              </a:rPr>
              <a:t>つのソフトウェアにまとめた場合、並行して実行できる数は</a:t>
            </a:r>
            <a:r>
              <a:rPr kumimoji="1" lang="ja-JP" altLang="en-US" sz="1200" dirty="0">
                <a:solidFill>
                  <a:srgbClr val="FF0000"/>
                </a:solidFill>
                <a:latin typeface="HGSｺﾞｼｯｸE" panose="020B0900000000000000" pitchFamily="50" charset="-128"/>
                <a:ea typeface="HGSｺﾞｼｯｸE" panose="020B0900000000000000" pitchFamily="50" charset="-128"/>
              </a:rPr>
              <a:t>パフォーマンスの低い方に合わせる</a:t>
            </a:r>
            <a:r>
              <a:rPr kumimoji="1" lang="ja-JP" altLang="en-US" sz="1200" dirty="0">
                <a:latin typeface="HGSｺﾞｼｯｸE" panose="020B0900000000000000" pitchFamily="50" charset="-128"/>
                <a:ea typeface="HGSｺﾞｼｯｸE" panose="020B0900000000000000" pitchFamily="50" charset="-128"/>
              </a:rPr>
              <a:t>ことになり、効率が悪くなります。</a:t>
            </a:r>
            <a:endParaRPr kumimoji="1" lang="en-US" altLang="ja-JP" sz="1200" dirty="0">
              <a:latin typeface="HGSｺﾞｼｯｸE" panose="020B0900000000000000" pitchFamily="50" charset="-128"/>
              <a:ea typeface="HGSｺﾞｼｯｸE" panose="020B0900000000000000" pitchFamily="50" charset="-128"/>
            </a:endParaRPr>
          </a:p>
          <a:p>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加えて、実行時間の長期化は</a:t>
            </a:r>
            <a:r>
              <a:rPr kumimoji="1" lang="ja-JP" altLang="en-US" sz="1200" dirty="0">
                <a:solidFill>
                  <a:srgbClr val="FF0000"/>
                </a:solidFill>
                <a:latin typeface="HGSｺﾞｼｯｸE" panose="020B0900000000000000" pitchFamily="50" charset="-128"/>
                <a:ea typeface="HGSｺﾞｼｯｸE" panose="020B0900000000000000" pitchFamily="50" charset="-128"/>
              </a:rPr>
              <a:t>中段によるリスク</a:t>
            </a:r>
            <a:r>
              <a:rPr kumimoji="1" lang="ja-JP" altLang="en-US" sz="1200" dirty="0">
                <a:latin typeface="HGSｺﾞｼｯｸE" panose="020B0900000000000000" pitchFamily="50" charset="-128"/>
                <a:ea typeface="HGSｺﾞｼｯｸE" panose="020B0900000000000000" pitchFamily="50" charset="-128"/>
              </a:rPr>
              <a:t>が高くなります。</a:t>
            </a:r>
            <a:endParaRPr kumimoji="1" lang="en-US" altLang="ja-JP" sz="1200" dirty="0">
              <a:latin typeface="HGSｺﾞｼｯｸE" panose="020B0900000000000000" pitchFamily="50" charset="-128"/>
              <a:ea typeface="HGSｺﾞｼｯｸE" panose="020B0900000000000000" pitchFamily="50" charset="-128"/>
            </a:endParaRPr>
          </a:p>
          <a:p>
            <a:r>
              <a:rPr kumimoji="1" lang="ja-JP" altLang="en-US" sz="1200" dirty="0">
                <a:latin typeface="HGSｺﾞｼｯｸE" panose="020B0900000000000000" pitchFamily="50" charset="-128"/>
                <a:ea typeface="HGSｺﾞｼｯｸE" panose="020B0900000000000000" pitchFamily="50" charset="-128"/>
              </a:rPr>
              <a:t>これらの問題に対処する方法として、計算工程で得た結果を一度独自の</a:t>
            </a:r>
            <a:r>
              <a:rPr kumimoji="1" lang="ja-JP" altLang="en-US" sz="1200" dirty="0">
                <a:solidFill>
                  <a:srgbClr val="FF0000"/>
                </a:solidFill>
                <a:latin typeface="HGSｺﾞｼｯｸE" panose="020B0900000000000000" pitchFamily="50" charset="-128"/>
                <a:ea typeface="HGSｺﾞｼｯｸE" panose="020B0900000000000000" pitchFamily="50" charset="-128"/>
              </a:rPr>
              <a:t>バイナリデータ</a:t>
            </a:r>
            <a:r>
              <a:rPr kumimoji="1" lang="ja-JP" altLang="en-US" sz="1200" dirty="0">
                <a:latin typeface="HGSｺﾞｼｯｸE" panose="020B0900000000000000" pitchFamily="50" charset="-128"/>
                <a:ea typeface="HGSｺﾞｼｯｸE" panose="020B0900000000000000" pitchFamily="50" charset="-128"/>
              </a:rPr>
              <a:t>として保存することにしました。</a:t>
            </a:r>
          </a:p>
        </p:txBody>
      </p:sp>
      <p:sp>
        <p:nvSpPr>
          <p:cNvPr id="114" name="正方形/長方形 113">
            <a:extLst>
              <a:ext uri="{FF2B5EF4-FFF2-40B4-BE49-F238E27FC236}">
                <a16:creationId xmlns:a16="http://schemas.microsoft.com/office/drawing/2014/main" id="{98C7CE9D-01D9-5A01-3E03-0AA16D994F4F}"/>
              </a:ext>
            </a:extLst>
          </p:cNvPr>
          <p:cNvSpPr/>
          <p:nvPr/>
        </p:nvSpPr>
        <p:spPr>
          <a:xfrm>
            <a:off x="805418" y="803824"/>
            <a:ext cx="10021515" cy="127893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吹き出し: 角を丸めた四角形 109">
            <a:extLst>
              <a:ext uri="{FF2B5EF4-FFF2-40B4-BE49-F238E27FC236}">
                <a16:creationId xmlns:a16="http://schemas.microsoft.com/office/drawing/2014/main" id="{CF2FA009-9A0C-CDC0-C9D7-FE9511BB8985}"/>
              </a:ext>
            </a:extLst>
          </p:cNvPr>
          <p:cNvSpPr/>
          <p:nvPr/>
        </p:nvSpPr>
        <p:spPr>
          <a:xfrm>
            <a:off x="10176760" y="284422"/>
            <a:ext cx="1998274" cy="2510159"/>
          </a:xfrm>
          <a:prstGeom prst="wedgeRoundRectCallout">
            <a:avLst>
              <a:gd name="adj1" fmla="val -66186"/>
              <a:gd name="adj2" fmla="val -14641"/>
              <a:gd name="adj3" fmla="val 1666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9C2420DA-DA12-C1C9-09F2-604E88396F0F}"/>
              </a:ext>
            </a:extLst>
          </p:cNvPr>
          <p:cNvSpPr txBox="1"/>
          <p:nvPr/>
        </p:nvSpPr>
        <p:spPr>
          <a:xfrm>
            <a:off x="10231335" y="491294"/>
            <a:ext cx="1991710" cy="2246769"/>
          </a:xfrm>
          <a:prstGeom prst="rect">
            <a:avLst/>
          </a:prstGeom>
          <a:noFill/>
        </p:spPr>
        <p:txBody>
          <a:bodyPr wrap="square" rtlCol="0">
            <a:spAutoFit/>
          </a:bodyPr>
          <a:lstStyle/>
          <a:p>
            <a:r>
              <a:rPr kumimoji="1" lang="en-US" altLang="ja-JP" sz="1400" dirty="0">
                <a:latin typeface="HGSｺﾞｼｯｸE" panose="020B0900000000000000" pitchFamily="50" charset="-128"/>
                <a:ea typeface="HGSｺﾞｼｯｸE" panose="020B0900000000000000" pitchFamily="50" charset="-128"/>
              </a:rPr>
              <a:t>ex) </a:t>
            </a:r>
            <a:r>
              <a:rPr kumimoji="1" lang="ja-JP" altLang="en-US" sz="1400" dirty="0">
                <a:latin typeface="HGSｺﾞｼｯｸE" panose="020B0900000000000000" pitchFamily="50" charset="-128"/>
                <a:ea typeface="HGSｺﾞｼｯｸE" panose="020B0900000000000000" pitchFamily="50" charset="-128"/>
              </a:rPr>
              <a:t>計算工程は</a:t>
            </a:r>
            <a:r>
              <a:rPr kumimoji="1" lang="en-US" altLang="ja-JP" sz="1400" dirty="0">
                <a:latin typeface="HGSｺﾞｼｯｸE" panose="020B0900000000000000" pitchFamily="50" charset="-128"/>
                <a:ea typeface="HGSｺﾞｼｯｸE" panose="020B0900000000000000" pitchFamily="50" charset="-128"/>
              </a:rPr>
              <a:t>200</a:t>
            </a:r>
            <a:r>
              <a:rPr kumimoji="1" lang="ja-JP" altLang="en-US" sz="1400" dirty="0">
                <a:latin typeface="HGSｺﾞｼｯｸE" panose="020B0900000000000000" pitchFamily="50" charset="-128"/>
                <a:ea typeface="HGSｺﾞｼｯｸE" panose="020B0900000000000000" pitchFamily="50" charset="-128"/>
              </a:rPr>
              <a:t>通りを並行して実行できるが、描画は</a:t>
            </a:r>
            <a:r>
              <a:rPr kumimoji="1" lang="en-US" altLang="ja-JP" sz="1400" dirty="0">
                <a:latin typeface="HGSｺﾞｼｯｸE" panose="020B0900000000000000" pitchFamily="50" charset="-128"/>
                <a:ea typeface="HGSｺﾞｼｯｸE" panose="020B0900000000000000" pitchFamily="50" charset="-128"/>
              </a:rPr>
              <a:t>5</a:t>
            </a:r>
            <a:r>
              <a:rPr kumimoji="1" lang="ja-JP" altLang="en-US" sz="1400" dirty="0">
                <a:latin typeface="HGSｺﾞｼｯｸE" panose="020B0900000000000000" pitchFamily="50" charset="-128"/>
                <a:ea typeface="HGSｺﾞｼｯｸE" panose="020B0900000000000000" pitchFamily="50" charset="-128"/>
              </a:rPr>
              <a:t>通りずつ実行しなければならない場合</a:t>
            </a:r>
            <a:endParaRPr kumimoji="1" lang="en-US" altLang="ja-JP" sz="1400" dirty="0">
              <a:latin typeface="HGSｺﾞｼｯｸE" panose="020B0900000000000000" pitchFamily="50" charset="-128"/>
              <a:ea typeface="HGSｺﾞｼｯｸE" panose="020B0900000000000000" pitchFamily="50" charset="-128"/>
            </a:endParaRPr>
          </a:p>
          <a:p>
            <a:endParaRPr kumimoji="1" lang="en-US" altLang="ja-JP" sz="1400" dirty="0">
              <a:latin typeface="HGSｺﾞｼｯｸE" panose="020B0900000000000000" pitchFamily="50" charset="-128"/>
              <a:ea typeface="HGSｺﾞｼｯｸE" panose="020B0900000000000000" pitchFamily="50" charset="-128"/>
            </a:endParaRPr>
          </a:p>
          <a:p>
            <a:r>
              <a:rPr kumimoji="1" lang="ja-JP" altLang="en-US" sz="1400" dirty="0">
                <a:latin typeface="HGSｺﾞｼｯｸE" panose="020B0900000000000000" pitchFamily="50" charset="-128"/>
                <a:ea typeface="HGSｺﾞｼｯｸE" panose="020B0900000000000000" pitchFamily="50" charset="-128"/>
              </a:rPr>
              <a:t>⇒ </a:t>
            </a:r>
            <a:r>
              <a:rPr kumimoji="1" lang="en-US" altLang="ja-JP" sz="1400" dirty="0">
                <a:latin typeface="HGSｺﾞｼｯｸE" panose="020B0900000000000000" pitchFamily="50" charset="-128"/>
                <a:ea typeface="HGSｺﾞｼｯｸE" panose="020B0900000000000000" pitchFamily="50" charset="-128"/>
              </a:rPr>
              <a:t>1</a:t>
            </a:r>
            <a:r>
              <a:rPr kumimoji="1" lang="ja-JP" altLang="en-US" sz="1400" dirty="0">
                <a:latin typeface="HGSｺﾞｼｯｸE" panose="020B0900000000000000" pitchFamily="50" charset="-128"/>
                <a:ea typeface="HGSｺﾞｼｯｸE" panose="020B0900000000000000" pitchFamily="50" charset="-128"/>
              </a:rPr>
              <a:t>つのソフトウェアにしてしまうと並行出来る数は</a:t>
            </a:r>
            <a:r>
              <a:rPr kumimoji="1" lang="en-US" altLang="ja-JP" sz="1400" dirty="0">
                <a:latin typeface="HGSｺﾞｼｯｸE" panose="020B0900000000000000" pitchFamily="50" charset="-128"/>
                <a:ea typeface="HGSｺﾞｼｯｸE" panose="020B0900000000000000" pitchFamily="50" charset="-128"/>
              </a:rPr>
              <a:t>5</a:t>
            </a:r>
            <a:r>
              <a:rPr kumimoji="1" lang="ja-JP" altLang="en-US" sz="1400" dirty="0">
                <a:latin typeface="HGSｺﾞｼｯｸE" panose="020B0900000000000000" pitchFamily="50" charset="-128"/>
                <a:ea typeface="HGSｺﾞｼｯｸE" panose="020B0900000000000000" pitchFamily="50" charset="-128"/>
              </a:rPr>
              <a:t>通りに制限されてしまいます</a:t>
            </a:r>
            <a:r>
              <a:rPr kumimoji="1" lang="ja-JP" altLang="en-US" sz="1400" dirty="0"/>
              <a:t>。</a:t>
            </a:r>
          </a:p>
        </p:txBody>
      </p:sp>
    </p:spTree>
    <p:extLst>
      <p:ext uri="{BB962C8B-B14F-4D97-AF65-F5344CB8AC3E}">
        <p14:creationId xmlns:p14="http://schemas.microsoft.com/office/powerpoint/2010/main" val="2714145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図 110">
            <a:extLst>
              <a:ext uri="{FF2B5EF4-FFF2-40B4-BE49-F238E27FC236}">
                <a16:creationId xmlns:a16="http://schemas.microsoft.com/office/drawing/2014/main" id="{6807F12E-CC70-D7B6-B545-A6A85A2788A4}"/>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0" y="0"/>
            <a:ext cx="3479800" cy="96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大学院生時代</a:t>
            </a:r>
          </a:p>
        </p:txBody>
      </p:sp>
      <p:sp>
        <p:nvSpPr>
          <p:cNvPr id="116" name="正方形/長方形 115">
            <a:extLst>
              <a:ext uri="{FF2B5EF4-FFF2-40B4-BE49-F238E27FC236}">
                <a16:creationId xmlns:a16="http://schemas.microsoft.com/office/drawing/2014/main" id="{0CC4AD34-C568-ABA4-BCA1-E99107AD950C}"/>
              </a:ext>
            </a:extLst>
          </p:cNvPr>
          <p:cNvSpPr/>
          <p:nvPr/>
        </p:nvSpPr>
        <p:spPr>
          <a:xfrm>
            <a:off x="1059807" y="1260680"/>
            <a:ext cx="9959438" cy="128024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テキスト ボックス 117">
            <a:extLst>
              <a:ext uri="{FF2B5EF4-FFF2-40B4-BE49-F238E27FC236}">
                <a16:creationId xmlns:a16="http://schemas.microsoft.com/office/drawing/2014/main" id="{EE75B1FF-594E-0BCD-C76F-A319D9CD72A6}"/>
              </a:ext>
            </a:extLst>
          </p:cNvPr>
          <p:cNvSpPr txBox="1"/>
          <p:nvPr/>
        </p:nvSpPr>
        <p:spPr>
          <a:xfrm>
            <a:off x="1172755" y="1477679"/>
            <a:ext cx="9846490" cy="923330"/>
          </a:xfrm>
          <a:prstGeom prst="rect">
            <a:avLst/>
          </a:prstGeom>
          <a:noFill/>
        </p:spPr>
        <p:txBody>
          <a:bodyPr wrap="square" rtlCol="0">
            <a:spAutoFit/>
          </a:bodyPr>
          <a:lstStyle/>
          <a:p>
            <a:r>
              <a:rPr kumimoji="1" lang="ja-JP" altLang="en-US" dirty="0">
                <a:latin typeface="HGSｺﾞｼｯｸE" panose="020B0900000000000000" pitchFamily="50" charset="-128"/>
                <a:ea typeface="HGSｺﾞｼｯｸE" panose="020B0900000000000000" pitchFamily="50" charset="-128"/>
              </a:rPr>
              <a:t>モデルをソフトウェア化したことで効率的な探査が実現し、</a:t>
            </a:r>
            <a:r>
              <a:rPr kumimoji="1" lang="en-US" altLang="ja-JP" dirty="0">
                <a:latin typeface="HGSｺﾞｼｯｸE" panose="020B0900000000000000" pitchFamily="50" charset="-128"/>
                <a:ea typeface="HGSｺﾞｼｯｸE" panose="020B0900000000000000" pitchFamily="50" charset="-128"/>
              </a:rPr>
              <a:t>2</a:t>
            </a:r>
            <a:r>
              <a:rPr kumimoji="1" lang="ja-JP" altLang="en-US" dirty="0">
                <a:latin typeface="HGSｺﾞｼｯｸE" panose="020B0900000000000000" pitchFamily="50" charset="-128"/>
                <a:ea typeface="HGSｺﾞｼｯｸE" panose="020B0900000000000000" pitchFamily="50" charset="-128"/>
              </a:rPr>
              <a:t>つの事実が明らかになりました。</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①領域を狭くすることで絶滅が発生しやすくなる</a:t>
            </a:r>
            <a:endParaRPr kumimoji="1" lang="en-US" altLang="ja-JP" dirty="0">
              <a:latin typeface="HGSｺﾞｼｯｸE" panose="020B0900000000000000" pitchFamily="50" charset="-128"/>
              <a:ea typeface="HGSｺﾞｼｯｸE" panose="020B0900000000000000" pitchFamily="50" charset="-128"/>
            </a:endParaRPr>
          </a:p>
          <a:p>
            <a:r>
              <a:rPr kumimoji="1" lang="ja-JP" altLang="en-US" dirty="0">
                <a:latin typeface="HGSｺﾞｼｯｸE" panose="020B0900000000000000" pitchFamily="50" charset="-128"/>
                <a:ea typeface="HGSｺﾞｼｯｸE" panose="020B0900000000000000" pitchFamily="50" charset="-128"/>
              </a:rPr>
              <a:t>②モデルの理論限界の存在を初めて確認し、出現しないはずの条件でパターンが形成される</a:t>
            </a:r>
          </a:p>
        </p:txBody>
      </p:sp>
      <p:sp>
        <p:nvSpPr>
          <p:cNvPr id="119" name="コンテンツ プレースホルダー 2">
            <a:extLst>
              <a:ext uri="{FF2B5EF4-FFF2-40B4-BE49-F238E27FC236}">
                <a16:creationId xmlns:a16="http://schemas.microsoft.com/office/drawing/2014/main" id="{2C70202D-5763-CACC-6024-3D505572ABD2}"/>
              </a:ext>
            </a:extLst>
          </p:cNvPr>
          <p:cNvSpPr>
            <a:spLocks noGrp="1"/>
          </p:cNvSpPr>
          <p:nvPr>
            <p:ph idx="1"/>
          </p:nvPr>
        </p:nvSpPr>
        <p:spPr>
          <a:xfrm>
            <a:off x="1059807" y="825334"/>
            <a:ext cx="1548790" cy="435346"/>
          </a:xfrm>
        </p:spPr>
        <p:txBody>
          <a:bodyPr>
            <a:normAutofit fontScale="85000" lnSpcReduction="20000"/>
          </a:bodyPr>
          <a:lstStyle/>
          <a:p>
            <a:pPr>
              <a:lnSpc>
                <a:spcPct val="150000"/>
              </a:lnSpc>
            </a:pPr>
            <a:r>
              <a:rPr kumimoji="1" lang="ja-JP" altLang="en-US" sz="2400" dirty="0">
                <a:latin typeface="HGSｺﾞｼｯｸE" panose="020B0900000000000000" pitchFamily="50" charset="-128"/>
                <a:ea typeface="HGSｺﾞｼｯｸE" panose="020B0900000000000000" pitchFamily="50" charset="-128"/>
              </a:rPr>
              <a:t>研究成果</a:t>
            </a:r>
          </a:p>
        </p:txBody>
      </p:sp>
      <p:pic>
        <p:nvPicPr>
          <p:cNvPr id="3" name="図 2">
            <a:extLst>
              <a:ext uri="{FF2B5EF4-FFF2-40B4-BE49-F238E27FC236}">
                <a16:creationId xmlns:a16="http://schemas.microsoft.com/office/drawing/2014/main" id="{6C743450-EA11-3F88-86C9-47E7703E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807" y="2757919"/>
            <a:ext cx="3024278" cy="4031461"/>
          </a:xfrm>
          <a:prstGeom prst="rect">
            <a:avLst/>
          </a:prstGeom>
        </p:spPr>
      </p:pic>
      <p:sp>
        <p:nvSpPr>
          <p:cNvPr id="120" name="テキスト ボックス 119">
            <a:extLst>
              <a:ext uri="{FF2B5EF4-FFF2-40B4-BE49-F238E27FC236}">
                <a16:creationId xmlns:a16="http://schemas.microsoft.com/office/drawing/2014/main" id="{6B0CC4F1-6082-38CD-859E-FCFBE204D087}"/>
              </a:ext>
            </a:extLst>
          </p:cNvPr>
          <p:cNvSpPr txBox="1"/>
          <p:nvPr/>
        </p:nvSpPr>
        <p:spPr>
          <a:xfrm>
            <a:off x="4710970" y="3755103"/>
            <a:ext cx="7080695" cy="1938992"/>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私の修士時代は・・・</a:t>
            </a:r>
            <a:endParaRPr kumimoji="1" lang="en-US" altLang="ja-JP" sz="2400" dirty="0">
              <a:latin typeface="UD デジタル 教科書体 NK-R" panose="02020400000000000000" pitchFamily="18" charset="-128"/>
              <a:ea typeface="UD デジタル 教科書体 NK-R" panose="02020400000000000000" pitchFamily="18" charset="-128"/>
            </a:endParaRPr>
          </a:p>
          <a:p>
            <a:endParaRPr kumimoji="1" lang="en-US" altLang="ja-JP" sz="2400" dirty="0">
              <a:latin typeface="UD デジタル 教科書体 NK-R" panose="02020400000000000000" pitchFamily="18" charset="-128"/>
              <a:ea typeface="UD デジタル 教科書体 NK-R" panose="02020400000000000000" pitchFamily="18" charset="-128"/>
            </a:endParaRPr>
          </a:p>
          <a:p>
            <a:r>
              <a:rPr kumimoji="1" lang="ja-JP" altLang="en-US" sz="2400" dirty="0">
                <a:latin typeface="UD デジタル 教科書体 NK-R" panose="02020400000000000000" pitchFamily="18" charset="-128"/>
                <a:ea typeface="UD デジタル 教科書体 NK-R" panose="02020400000000000000" pitchFamily="18" charset="-128"/>
              </a:rPr>
              <a:t>① 数理モデルのソフトウェア化によって</a:t>
            </a:r>
            <a:r>
              <a:rPr kumimoji="1"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優秀賞を受賞</a:t>
            </a:r>
            <a:endParaRPr kumimoji="1" lang="en-US" altLang="ja-JP" sz="2400" dirty="0">
              <a:solidFill>
                <a:srgbClr val="FF0000"/>
              </a:solidFill>
              <a:latin typeface="UD デジタル 教科書体 NK-R" panose="02020400000000000000" pitchFamily="18" charset="-128"/>
              <a:ea typeface="UD デジタル 教科書体 NK-R" panose="02020400000000000000" pitchFamily="18" charset="-128"/>
            </a:endParaRPr>
          </a:p>
          <a:p>
            <a:r>
              <a:rPr kumimoji="1" lang="ja-JP" altLang="en-US" sz="2400" dirty="0">
                <a:latin typeface="UD デジタル 教科書体 NK-R" panose="02020400000000000000" pitchFamily="18" charset="-128"/>
                <a:ea typeface="UD デジタル 教科書体 NK-R" panose="02020400000000000000" pitchFamily="18" charset="-128"/>
              </a:rPr>
              <a:t>② 後からブラッシュアップしていける</a:t>
            </a:r>
            <a:r>
              <a:rPr kumimoji="1"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デジタルな物作り</a:t>
            </a:r>
            <a:r>
              <a:rPr kumimoji="1" lang="ja-JP" altLang="en-US" sz="2400" dirty="0">
                <a:latin typeface="UD デジタル 教科書体 NK-R" panose="02020400000000000000" pitchFamily="18" charset="-128"/>
                <a:ea typeface="UD デジタル 教科書体 NK-R" panose="02020400000000000000" pitchFamily="18" charset="-128"/>
              </a:rPr>
              <a:t>に対する意欲</a:t>
            </a:r>
          </a:p>
        </p:txBody>
      </p:sp>
    </p:spTree>
    <p:extLst>
      <p:ext uri="{BB962C8B-B14F-4D97-AF65-F5344CB8AC3E}">
        <p14:creationId xmlns:p14="http://schemas.microsoft.com/office/powerpoint/2010/main" val="1518162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9A9D1715-D0DC-72CD-4F67-338B52176993}"/>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0" y="0"/>
            <a:ext cx="3479800" cy="96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大学院生時代</a:t>
            </a:r>
          </a:p>
        </p:txBody>
      </p:sp>
      <p:sp>
        <p:nvSpPr>
          <p:cNvPr id="2" name="Rectangle 4">
            <a:extLst>
              <a:ext uri="{FF2B5EF4-FFF2-40B4-BE49-F238E27FC236}">
                <a16:creationId xmlns:a16="http://schemas.microsoft.com/office/drawing/2014/main" id="{A1A316AE-A490-9775-BA68-DB69C96453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3" name="Rectangle 5">
            <a:extLst>
              <a:ext uri="{FF2B5EF4-FFF2-40B4-BE49-F238E27FC236}">
                <a16:creationId xmlns:a16="http://schemas.microsoft.com/office/drawing/2014/main" id="{CDE77214-9C93-BAA0-62D2-BD7939AD41AD}"/>
              </a:ext>
            </a:extLst>
          </p:cNvPr>
          <p:cNvSpPr>
            <a:spLocks noChangeArrowheads="1"/>
          </p:cNvSpPr>
          <p:nvPr/>
        </p:nvSpPr>
        <p:spPr bwMode="auto">
          <a:xfrm>
            <a:off x="0" y="179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30A43CB6-ED73-C556-8B64-1C877D2415C7}"/>
              </a:ext>
            </a:extLst>
          </p:cNvPr>
          <p:cNvSpPr>
            <a:spLocks noChangeArrowheads="1"/>
          </p:cNvSpPr>
          <p:nvPr/>
        </p:nvSpPr>
        <p:spPr bwMode="auto">
          <a:xfrm>
            <a:off x="0" y="3124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036247F1-5E74-B6D9-9070-3B5CA3BAF014}"/>
              </a:ext>
            </a:extLst>
          </p:cNvPr>
          <p:cNvSpPr txBox="1"/>
          <p:nvPr/>
        </p:nvSpPr>
        <p:spPr>
          <a:xfrm>
            <a:off x="432443" y="2515791"/>
            <a:ext cx="11217251" cy="830997"/>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この図の様にある年の攪乱が遠い未来まで影響をもたらし続けることはありません。</a:t>
            </a:r>
            <a:endParaRPr lang="en-US" altLang="ja-JP" sz="2400" dirty="0">
              <a:latin typeface="UD デジタル 教科書体 NK-R" panose="02020400000000000000" pitchFamily="18" charset="-128"/>
              <a:ea typeface="UD デジタル 教科書体 NK-R" panose="02020400000000000000" pitchFamily="18" charset="-128"/>
            </a:endParaRPr>
          </a:p>
          <a:p>
            <a:r>
              <a:rPr lang="ja-JP" altLang="en-US" sz="2400" dirty="0">
                <a:latin typeface="UD デジタル 教科書体 NK-R" panose="02020400000000000000" pitchFamily="18" charset="-128"/>
                <a:ea typeface="UD デジタル 教科書体 NK-R" panose="02020400000000000000" pitchFamily="18" charset="-128"/>
              </a:rPr>
              <a:t> ⇒ その攪乱が毎年ある</a:t>
            </a:r>
            <a:r>
              <a:rPr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魚は何故絶滅しないのか</a:t>
            </a:r>
            <a:r>
              <a:rPr lang="ja-JP" altLang="en-US" sz="2400" dirty="0">
                <a:latin typeface="UD デジタル 教科書体 NK-R" panose="02020400000000000000" pitchFamily="18" charset="-128"/>
                <a:ea typeface="UD デジタル 教科書体 NK-R" panose="02020400000000000000" pitchFamily="18" charset="-128"/>
              </a:rPr>
              <a:t>？</a:t>
            </a:r>
            <a:endParaRPr kumimoji="1" lang="en-US" altLang="ja-JP" sz="2400" dirty="0">
              <a:latin typeface="UD デジタル 教科書体 NK-R" panose="02020400000000000000" pitchFamily="18" charset="-128"/>
              <a:ea typeface="UD デジタル 教科書体 NK-R" panose="02020400000000000000" pitchFamily="18" charset="-128"/>
            </a:endParaRPr>
          </a:p>
        </p:txBody>
      </p:sp>
      <p:pic>
        <p:nvPicPr>
          <p:cNvPr id="12" name="図 11">
            <a:extLst>
              <a:ext uri="{FF2B5EF4-FFF2-40B4-BE49-F238E27FC236}">
                <a16:creationId xmlns:a16="http://schemas.microsoft.com/office/drawing/2014/main" id="{64BBE691-9A99-FC60-A7A1-6708F7121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06" y="3423432"/>
            <a:ext cx="1492827" cy="3247771"/>
          </a:xfrm>
          <a:prstGeom prst="rect">
            <a:avLst/>
          </a:prstGeom>
        </p:spPr>
      </p:pic>
      <p:sp>
        <p:nvSpPr>
          <p:cNvPr id="13" name="テキスト ボックス 12">
            <a:extLst>
              <a:ext uri="{FF2B5EF4-FFF2-40B4-BE49-F238E27FC236}">
                <a16:creationId xmlns:a16="http://schemas.microsoft.com/office/drawing/2014/main" id="{1897E7F2-F71A-FC53-CED5-393255F6D95F}"/>
              </a:ext>
            </a:extLst>
          </p:cNvPr>
          <p:cNvSpPr txBox="1"/>
          <p:nvPr/>
        </p:nvSpPr>
        <p:spPr>
          <a:xfrm>
            <a:off x="2363683" y="5408916"/>
            <a:ext cx="8814476" cy="1200329"/>
          </a:xfrm>
          <a:prstGeom prst="rect">
            <a:avLst/>
          </a:prstGeom>
          <a:noFill/>
        </p:spPr>
        <p:txBody>
          <a:bodyPr wrap="square" rtlCol="0">
            <a:spAutoFit/>
          </a:bodyPr>
          <a:lstStyle/>
          <a:p>
            <a:r>
              <a:rPr kumimoji="1" lang="ja-JP" altLang="en-US" sz="2400" dirty="0">
                <a:latin typeface="UD デジタル 教科書体 NK-R" panose="02020400000000000000" pitchFamily="18" charset="-128"/>
                <a:ea typeface="UD デジタル 教科書体 NK-R" panose="02020400000000000000" pitchFamily="18" charset="-128"/>
              </a:rPr>
              <a:t>実際の生き物を見てみたいと考え、水産庁の保有する調査船に乗船し、仙台湾の上で</a:t>
            </a:r>
            <a:r>
              <a:rPr kumimoji="1" lang="en-US" altLang="ja-JP" sz="2400" dirty="0">
                <a:latin typeface="UD デジタル 教科書体 NK-R" panose="02020400000000000000" pitchFamily="18" charset="-128"/>
                <a:ea typeface="UD デジタル 教科書体 NK-R" panose="02020400000000000000" pitchFamily="18" charset="-128"/>
              </a:rPr>
              <a:t>2</a:t>
            </a:r>
            <a:r>
              <a:rPr kumimoji="1" lang="ja-JP" altLang="en-US" sz="2400" dirty="0">
                <a:latin typeface="UD デジタル 教科書体 NK-R" panose="02020400000000000000" pitchFamily="18" charset="-128"/>
                <a:ea typeface="UD デジタル 教科書体 NK-R" panose="02020400000000000000" pitchFamily="18" charset="-128"/>
              </a:rPr>
              <a:t>週間過ごしました。</a:t>
            </a:r>
            <a:endParaRPr kumimoji="1" lang="en-US" altLang="ja-JP" sz="2400" dirty="0">
              <a:latin typeface="UD デジタル 教科書体 NK-R" panose="02020400000000000000" pitchFamily="18" charset="-128"/>
              <a:ea typeface="UD デジタル 教科書体 NK-R" panose="02020400000000000000" pitchFamily="18" charset="-128"/>
            </a:endParaRPr>
          </a:p>
          <a:p>
            <a:r>
              <a:rPr lang="ja-JP" altLang="en-US" sz="2400" dirty="0">
                <a:latin typeface="UD デジタル 教科書体 NK-R" panose="02020400000000000000" pitchFamily="18" charset="-128"/>
                <a:ea typeface="UD デジタル 教科書体 NK-R" panose="02020400000000000000" pitchFamily="18" charset="-128"/>
              </a:rPr>
              <a:t>生き物に対する熱意が私の積極性の源です。</a:t>
            </a:r>
            <a:endParaRPr kumimoji="1" lang="en-US" altLang="ja-JP" sz="2400" dirty="0">
              <a:latin typeface="UD デジタル 教科書体 NK-R" panose="02020400000000000000" pitchFamily="18" charset="-128"/>
              <a:ea typeface="UD デジタル 教科書体 NK-R" panose="02020400000000000000" pitchFamily="18" charset="-128"/>
            </a:endParaRPr>
          </a:p>
        </p:txBody>
      </p:sp>
      <p:pic>
        <p:nvPicPr>
          <p:cNvPr id="14" name="図 13">
            <a:extLst>
              <a:ext uri="{FF2B5EF4-FFF2-40B4-BE49-F238E27FC236}">
                <a16:creationId xmlns:a16="http://schemas.microsoft.com/office/drawing/2014/main" id="{5501819F-0155-353B-1948-D2CC71AA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2554" y="3441052"/>
            <a:ext cx="2705711" cy="1833763"/>
          </a:xfrm>
          <a:prstGeom prst="rect">
            <a:avLst/>
          </a:prstGeom>
        </p:spPr>
      </p:pic>
      <p:pic>
        <p:nvPicPr>
          <p:cNvPr id="7" name="図 6">
            <a:extLst>
              <a:ext uri="{FF2B5EF4-FFF2-40B4-BE49-F238E27FC236}">
                <a16:creationId xmlns:a16="http://schemas.microsoft.com/office/drawing/2014/main" id="{5FE5B11B-C398-E879-0899-6EDDD582AEED}"/>
              </a:ext>
            </a:extLst>
          </p:cNvPr>
          <p:cNvPicPr>
            <a:picLocks noChangeAspect="1"/>
          </p:cNvPicPr>
          <p:nvPr/>
        </p:nvPicPr>
        <p:blipFill>
          <a:blip r:embed="rId5"/>
          <a:stretch>
            <a:fillRect/>
          </a:stretch>
        </p:blipFill>
        <p:spPr>
          <a:xfrm>
            <a:off x="542306" y="762596"/>
            <a:ext cx="5035140" cy="1577533"/>
          </a:xfrm>
          <a:prstGeom prst="rect">
            <a:avLst/>
          </a:prstGeom>
        </p:spPr>
      </p:pic>
    </p:spTree>
    <p:extLst>
      <p:ext uri="{BB962C8B-B14F-4D97-AF65-F5344CB8AC3E}">
        <p14:creationId xmlns:p14="http://schemas.microsoft.com/office/powerpoint/2010/main" val="102246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9A9D1715-D0DC-72CD-4F67-338B52176993}"/>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0" y="0"/>
            <a:ext cx="3479800" cy="96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大学院生時代</a:t>
            </a:r>
          </a:p>
        </p:txBody>
      </p:sp>
      <p:sp>
        <p:nvSpPr>
          <p:cNvPr id="2" name="Rectangle 4">
            <a:extLst>
              <a:ext uri="{FF2B5EF4-FFF2-40B4-BE49-F238E27FC236}">
                <a16:creationId xmlns:a16="http://schemas.microsoft.com/office/drawing/2014/main" id="{A1A316AE-A490-9775-BA68-DB69C96453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3" name="Rectangle 5">
            <a:extLst>
              <a:ext uri="{FF2B5EF4-FFF2-40B4-BE49-F238E27FC236}">
                <a16:creationId xmlns:a16="http://schemas.microsoft.com/office/drawing/2014/main" id="{CDE77214-9C93-BAA0-62D2-BD7939AD41AD}"/>
              </a:ext>
            </a:extLst>
          </p:cNvPr>
          <p:cNvSpPr>
            <a:spLocks noChangeArrowheads="1"/>
          </p:cNvSpPr>
          <p:nvPr/>
        </p:nvSpPr>
        <p:spPr bwMode="auto">
          <a:xfrm>
            <a:off x="0" y="179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30A43CB6-ED73-C556-8B64-1C877D2415C7}"/>
              </a:ext>
            </a:extLst>
          </p:cNvPr>
          <p:cNvSpPr>
            <a:spLocks noChangeArrowheads="1"/>
          </p:cNvSpPr>
          <p:nvPr/>
        </p:nvSpPr>
        <p:spPr bwMode="auto">
          <a:xfrm>
            <a:off x="0" y="3124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036247F1-5E74-B6D9-9070-3B5CA3BAF014}"/>
              </a:ext>
            </a:extLst>
          </p:cNvPr>
          <p:cNvSpPr txBox="1"/>
          <p:nvPr/>
        </p:nvSpPr>
        <p:spPr>
          <a:xfrm>
            <a:off x="406721" y="893117"/>
            <a:ext cx="6146157"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研究とは別に様々な物作りに励んでいます。</a:t>
            </a:r>
            <a:endParaRPr kumimoji="1" lang="en-US" altLang="ja-JP" sz="2400" dirty="0">
              <a:latin typeface="UD デジタル 教科書体 NK-R" panose="02020400000000000000" pitchFamily="18" charset="-128"/>
              <a:ea typeface="UD デジタル 教科書体 NK-R" panose="02020400000000000000" pitchFamily="18" charset="-128"/>
            </a:endParaRPr>
          </a:p>
        </p:txBody>
      </p:sp>
      <p:pic>
        <p:nvPicPr>
          <p:cNvPr id="15" name="図 14">
            <a:extLst>
              <a:ext uri="{FF2B5EF4-FFF2-40B4-BE49-F238E27FC236}">
                <a16:creationId xmlns:a16="http://schemas.microsoft.com/office/drawing/2014/main" id="{065DA4B5-C9D2-E7E1-6317-C1EB9D940343}"/>
              </a:ext>
            </a:extLst>
          </p:cNvPr>
          <p:cNvPicPr>
            <a:picLocks noChangeAspect="1"/>
          </p:cNvPicPr>
          <p:nvPr/>
        </p:nvPicPr>
        <p:blipFill>
          <a:blip r:embed="rId3"/>
          <a:stretch>
            <a:fillRect/>
          </a:stretch>
        </p:blipFill>
        <p:spPr>
          <a:xfrm>
            <a:off x="370186" y="1402880"/>
            <a:ext cx="3630314" cy="3612343"/>
          </a:xfrm>
          <a:prstGeom prst="rect">
            <a:avLst/>
          </a:prstGeom>
        </p:spPr>
      </p:pic>
      <p:pic>
        <p:nvPicPr>
          <p:cNvPr id="16" name="図 15">
            <a:extLst>
              <a:ext uri="{FF2B5EF4-FFF2-40B4-BE49-F238E27FC236}">
                <a16:creationId xmlns:a16="http://schemas.microsoft.com/office/drawing/2014/main" id="{1DE9612C-7607-EFEE-72DF-41C2537E7C3D}"/>
              </a:ext>
            </a:extLst>
          </p:cNvPr>
          <p:cNvPicPr>
            <a:picLocks noChangeAspect="1"/>
          </p:cNvPicPr>
          <p:nvPr/>
        </p:nvPicPr>
        <p:blipFill>
          <a:blip r:embed="rId4"/>
          <a:stretch>
            <a:fillRect/>
          </a:stretch>
        </p:blipFill>
        <p:spPr>
          <a:xfrm>
            <a:off x="3317291" y="3354258"/>
            <a:ext cx="3235587" cy="3321930"/>
          </a:xfrm>
          <a:prstGeom prst="rect">
            <a:avLst/>
          </a:prstGeom>
        </p:spPr>
      </p:pic>
      <p:sp>
        <p:nvSpPr>
          <p:cNvPr id="18" name="テキスト ボックス 17">
            <a:extLst>
              <a:ext uri="{FF2B5EF4-FFF2-40B4-BE49-F238E27FC236}">
                <a16:creationId xmlns:a16="http://schemas.microsoft.com/office/drawing/2014/main" id="{ECBC0EF9-9BD1-ED35-02AF-311DA70B3A55}"/>
              </a:ext>
            </a:extLst>
          </p:cNvPr>
          <p:cNvSpPr txBox="1"/>
          <p:nvPr/>
        </p:nvSpPr>
        <p:spPr>
          <a:xfrm>
            <a:off x="7097329" y="4833984"/>
            <a:ext cx="4402657" cy="830997"/>
          </a:xfrm>
          <a:prstGeom prst="rect">
            <a:avLst/>
          </a:prstGeom>
          <a:noFill/>
        </p:spPr>
        <p:txBody>
          <a:bodyPr wrap="square" rtlCol="0">
            <a:spAutoFit/>
          </a:bodyPr>
          <a:lstStyle/>
          <a:p>
            <a:r>
              <a:rPr kumimoji="1" lang="ja-JP" altLang="en-US" sz="2400" dirty="0">
                <a:latin typeface="UD デジタル 教科書体 NK-R" panose="02020400000000000000" pitchFamily="18" charset="-128"/>
                <a:ea typeface="UD デジタル 教科書体 NK-R" panose="02020400000000000000" pitchFamily="18" charset="-128"/>
              </a:rPr>
              <a:t>ドールズオーダーをもう一度遊びたいと思い、独力で作っています。</a:t>
            </a:r>
            <a:endParaRPr kumimoji="1" lang="en-US" altLang="ja-JP" sz="24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2762664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9A9D1715-D0DC-72CD-4F67-338B52176993}"/>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0" y="0"/>
            <a:ext cx="3479800" cy="96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大学院生時代</a:t>
            </a:r>
          </a:p>
        </p:txBody>
      </p:sp>
      <p:sp>
        <p:nvSpPr>
          <p:cNvPr id="2" name="Rectangle 4">
            <a:extLst>
              <a:ext uri="{FF2B5EF4-FFF2-40B4-BE49-F238E27FC236}">
                <a16:creationId xmlns:a16="http://schemas.microsoft.com/office/drawing/2014/main" id="{A1A316AE-A490-9775-BA68-DB69C96453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3" name="Rectangle 5">
            <a:extLst>
              <a:ext uri="{FF2B5EF4-FFF2-40B4-BE49-F238E27FC236}">
                <a16:creationId xmlns:a16="http://schemas.microsoft.com/office/drawing/2014/main" id="{CDE77214-9C93-BAA0-62D2-BD7939AD41AD}"/>
              </a:ext>
            </a:extLst>
          </p:cNvPr>
          <p:cNvSpPr>
            <a:spLocks noChangeArrowheads="1"/>
          </p:cNvSpPr>
          <p:nvPr/>
        </p:nvSpPr>
        <p:spPr bwMode="auto">
          <a:xfrm>
            <a:off x="0" y="179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30A43CB6-ED73-C556-8B64-1C877D2415C7}"/>
              </a:ext>
            </a:extLst>
          </p:cNvPr>
          <p:cNvSpPr>
            <a:spLocks noChangeArrowheads="1"/>
          </p:cNvSpPr>
          <p:nvPr/>
        </p:nvSpPr>
        <p:spPr bwMode="auto">
          <a:xfrm>
            <a:off x="0" y="3124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036247F1-5E74-B6D9-9070-3B5CA3BAF014}"/>
              </a:ext>
            </a:extLst>
          </p:cNvPr>
          <p:cNvSpPr txBox="1"/>
          <p:nvPr/>
        </p:nvSpPr>
        <p:spPr>
          <a:xfrm>
            <a:off x="406721" y="893117"/>
            <a:ext cx="6146157"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研究とは別に様々な物作りに励んでいます。</a:t>
            </a:r>
            <a:endParaRPr kumimoji="1" lang="en-US" altLang="ja-JP" sz="2400" dirty="0">
              <a:latin typeface="UD デジタル 教科書体 NK-R" panose="02020400000000000000" pitchFamily="18" charset="-128"/>
              <a:ea typeface="UD デジタル 教科書体 NK-R" panose="02020400000000000000" pitchFamily="18" charset="-128"/>
            </a:endParaRPr>
          </a:p>
        </p:txBody>
      </p:sp>
      <p:pic>
        <p:nvPicPr>
          <p:cNvPr id="13" name="図 12">
            <a:extLst>
              <a:ext uri="{FF2B5EF4-FFF2-40B4-BE49-F238E27FC236}">
                <a16:creationId xmlns:a16="http://schemas.microsoft.com/office/drawing/2014/main" id="{FF7BFE70-DF45-B40B-4DB0-5553D6D6F7DC}"/>
              </a:ext>
            </a:extLst>
          </p:cNvPr>
          <p:cNvPicPr>
            <a:picLocks noChangeAspect="1"/>
          </p:cNvPicPr>
          <p:nvPr/>
        </p:nvPicPr>
        <p:blipFill>
          <a:blip r:embed="rId3"/>
          <a:stretch>
            <a:fillRect/>
          </a:stretch>
        </p:blipFill>
        <p:spPr>
          <a:xfrm>
            <a:off x="545159" y="1961445"/>
            <a:ext cx="1376780" cy="1374922"/>
          </a:xfrm>
          <a:prstGeom prst="rect">
            <a:avLst/>
          </a:prstGeom>
        </p:spPr>
      </p:pic>
      <p:sp>
        <p:nvSpPr>
          <p:cNvPr id="14" name="テキスト ボックス 13">
            <a:extLst>
              <a:ext uri="{FF2B5EF4-FFF2-40B4-BE49-F238E27FC236}">
                <a16:creationId xmlns:a16="http://schemas.microsoft.com/office/drawing/2014/main" id="{F91EDE69-5B1E-B146-6E45-C0C717879D3F}"/>
              </a:ext>
            </a:extLst>
          </p:cNvPr>
          <p:cNvSpPr txBox="1"/>
          <p:nvPr/>
        </p:nvSpPr>
        <p:spPr>
          <a:xfrm>
            <a:off x="1871170" y="2080492"/>
            <a:ext cx="8982415" cy="1169551"/>
          </a:xfrm>
          <a:prstGeom prst="rect">
            <a:avLst/>
          </a:prstGeom>
          <a:noFill/>
        </p:spPr>
        <p:txBody>
          <a:bodyPr wrap="square" rtlCol="0">
            <a:spAutoFit/>
          </a:bodyPr>
          <a:lstStyle/>
          <a:p>
            <a:r>
              <a:rPr kumimoji="1" lang="ja-JP" altLang="en-US" sz="1400" dirty="0"/>
              <a:t>①発射時に弾頭を原点とした左図のようなローカル軸を定義します。</a:t>
            </a:r>
            <a:endParaRPr kumimoji="1" lang="en-US" altLang="ja-JP" sz="1400" dirty="0"/>
          </a:p>
          <a:p>
            <a:endParaRPr kumimoji="1" lang="en-US" altLang="ja-JP" sz="1400" dirty="0"/>
          </a:p>
          <a:p>
            <a:r>
              <a:rPr kumimoji="1" lang="ja-JP" altLang="en-US" sz="1400" dirty="0"/>
              <a:t>各軸は</a:t>
            </a:r>
            <a:r>
              <a:rPr kumimoji="1" lang="en-US" altLang="ja-JP" sz="1400" dirty="0"/>
              <a:t>2</a:t>
            </a:r>
            <a:r>
              <a:rPr kumimoji="1" lang="ja-JP" altLang="en-US" sz="1400" dirty="0"/>
              <a:t>点を通る直線の方程式、及び直交する直線の方程式によって求められます。</a:t>
            </a:r>
            <a:endParaRPr kumimoji="1" lang="en-US" altLang="ja-JP" sz="1400" dirty="0"/>
          </a:p>
          <a:p>
            <a:r>
              <a:rPr kumimoji="1" lang="ja-JP" altLang="en-US" sz="1400" dirty="0"/>
              <a:t>弾頭が直進する方向を</a:t>
            </a:r>
            <a:r>
              <a:rPr kumimoji="1" lang="en-US" altLang="ja-JP" sz="1400" dirty="0"/>
              <a:t>Z</a:t>
            </a:r>
            <a:r>
              <a:rPr kumimoji="1" lang="ja-JP" altLang="en-US" sz="1400" dirty="0"/>
              <a:t>軸、</a:t>
            </a:r>
            <a:r>
              <a:rPr kumimoji="1" lang="en-US" altLang="ja-JP" sz="1400" dirty="0"/>
              <a:t>Z</a:t>
            </a:r>
            <a:r>
              <a:rPr kumimoji="1" lang="ja-JP" altLang="en-US" sz="1400" dirty="0"/>
              <a:t>軸に直交する誘導方向の軸を</a:t>
            </a:r>
            <a:r>
              <a:rPr kumimoji="1" lang="en-US" altLang="ja-JP" sz="1400" dirty="0"/>
              <a:t>X</a:t>
            </a:r>
            <a:r>
              <a:rPr kumimoji="1" lang="ja-JP" altLang="en-US" sz="1400" dirty="0"/>
              <a:t>軸とします。</a:t>
            </a:r>
            <a:endParaRPr kumimoji="1" lang="en-US" altLang="ja-JP" sz="1400" dirty="0"/>
          </a:p>
          <a:p>
            <a:r>
              <a:rPr kumimoji="1" lang="ja-JP" altLang="en-US" sz="1400" dirty="0"/>
              <a:t>青：弾頭　赤：ターゲット</a:t>
            </a:r>
            <a:endParaRPr kumimoji="1" lang="en-US" altLang="ja-JP" sz="1400" dirty="0"/>
          </a:p>
        </p:txBody>
      </p:sp>
      <p:sp>
        <p:nvSpPr>
          <p:cNvPr id="18" name="テキスト ボックス 17">
            <a:extLst>
              <a:ext uri="{FF2B5EF4-FFF2-40B4-BE49-F238E27FC236}">
                <a16:creationId xmlns:a16="http://schemas.microsoft.com/office/drawing/2014/main" id="{4D49D238-C5A4-44BA-0AFE-E768A15FFF4E}"/>
              </a:ext>
            </a:extLst>
          </p:cNvPr>
          <p:cNvSpPr txBox="1"/>
          <p:nvPr/>
        </p:nvSpPr>
        <p:spPr>
          <a:xfrm>
            <a:off x="1887959" y="3635709"/>
            <a:ext cx="9131715" cy="954107"/>
          </a:xfrm>
          <a:prstGeom prst="rect">
            <a:avLst/>
          </a:prstGeom>
          <a:noFill/>
        </p:spPr>
        <p:txBody>
          <a:bodyPr wrap="square" rtlCol="0">
            <a:spAutoFit/>
          </a:bodyPr>
          <a:lstStyle/>
          <a:p>
            <a:r>
              <a:rPr kumimoji="1" lang="ja-JP" altLang="en-US" sz="1400" dirty="0"/>
              <a:t>②</a:t>
            </a:r>
            <a:r>
              <a:rPr kumimoji="1" lang="en-US" altLang="ja-JP" sz="1400" dirty="0"/>
              <a:t>Z</a:t>
            </a:r>
            <a:r>
              <a:rPr kumimoji="1" lang="ja-JP" altLang="en-US" sz="1400" dirty="0"/>
              <a:t>軸の直線とターゲットの現在位置を用い、点と直線の距離の公式から投射を求めます。</a:t>
            </a:r>
            <a:endParaRPr kumimoji="1" lang="en-US" altLang="ja-JP" sz="1400" dirty="0"/>
          </a:p>
          <a:p>
            <a:endParaRPr kumimoji="1" lang="en-US" altLang="ja-JP" sz="1400" dirty="0"/>
          </a:p>
          <a:p>
            <a:r>
              <a:rPr kumimoji="1" lang="ja-JP" altLang="en-US" sz="1400" dirty="0"/>
              <a:t>ローカル</a:t>
            </a:r>
            <a:r>
              <a:rPr kumimoji="1" lang="en-US" altLang="ja-JP" sz="1400" dirty="0"/>
              <a:t>X</a:t>
            </a:r>
            <a:r>
              <a:rPr kumimoji="1" lang="ja-JP" altLang="en-US" sz="1400" dirty="0"/>
              <a:t>軸を定義する方程式のうち、切片のみを更新することで弾頭の現在位置を</a:t>
            </a:r>
            <a:r>
              <a:rPr kumimoji="1" lang="en-US" altLang="ja-JP" sz="1400" dirty="0"/>
              <a:t>1</a:t>
            </a:r>
            <a:r>
              <a:rPr kumimoji="1" lang="ja-JP" altLang="en-US" sz="1400" dirty="0"/>
              <a:t>成分で表すことが出来ます。</a:t>
            </a:r>
            <a:endParaRPr kumimoji="1" lang="en-US" altLang="ja-JP" sz="1400" dirty="0"/>
          </a:p>
          <a:p>
            <a:r>
              <a:rPr kumimoji="1" lang="ja-JP" altLang="en-US" sz="1400" dirty="0"/>
              <a:t>ターゲットの投射と弾頭の位置の差を求めることで、着弾に必要な誘導の強さが分かります。</a:t>
            </a:r>
            <a:endParaRPr kumimoji="1" lang="en-US" altLang="ja-JP" sz="1400" dirty="0"/>
          </a:p>
        </p:txBody>
      </p:sp>
      <p:pic>
        <p:nvPicPr>
          <p:cNvPr id="19" name="図 18">
            <a:extLst>
              <a:ext uri="{FF2B5EF4-FFF2-40B4-BE49-F238E27FC236}">
                <a16:creationId xmlns:a16="http://schemas.microsoft.com/office/drawing/2014/main" id="{80DF51A5-0FE7-2CDE-A109-9EA662640F9C}"/>
              </a:ext>
            </a:extLst>
          </p:cNvPr>
          <p:cNvPicPr>
            <a:picLocks noChangeAspect="1"/>
          </p:cNvPicPr>
          <p:nvPr/>
        </p:nvPicPr>
        <p:blipFill>
          <a:blip r:embed="rId4"/>
          <a:stretch>
            <a:fillRect/>
          </a:stretch>
        </p:blipFill>
        <p:spPr>
          <a:xfrm>
            <a:off x="545159" y="4885999"/>
            <a:ext cx="1376779" cy="1374922"/>
          </a:xfrm>
          <a:prstGeom prst="rect">
            <a:avLst/>
          </a:prstGeom>
        </p:spPr>
      </p:pic>
      <p:sp>
        <p:nvSpPr>
          <p:cNvPr id="20" name="テキスト ボックス 19">
            <a:extLst>
              <a:ext uri="{FF2B5EF4-FFF2-40B4-BE49-F238E27FC236}">
                <a16:creationId xmlns:a16="http://schemas.microsoft.com/office/drawing/2014/main" id="{64197AD7-F489-0628-C14B-F5EED2172210}"/>
              </a:ext>
            </a:extLst>
          </p:cNvPr>
          <p:cNvSpPr txBox="1"/>
          <p:nvPr/>
        </p:nvSpPr>
        <p:spPr>
          <a:xfrm>
            <a:off x="1931538" y="4885999"/>
            <a:ext cx="9044559" cy="1384995"/>
          </a:xfrm>
          <a:prstGeom prst="rect">
            <a:avLst/>
          </a:prstGeom>
          <a:noFill/>
        </p:spPr>
        <p:txBody>
          <a:bodyPr wrap="square" rtlCol="0">
            <a:spAutoFit/>
          </a:bodyPr>
          <a:lstStyle/>
          <a:p>
            <a:r>
              <a:rPr kumimoji="1" lang="ja-JP" altLang="en-US" sz="1400" dirty="0"/>
              <a:t>③</a:t>
            </a:r>
            <a:r>
              <a:rPr kumimoji="1" lang="en-US" altLang="ja-JP" sz="1400" dirty="0"/>
              <a:t>Z</a:t>
            </a:r>
            <a:r>
              <a:rPr kumimoji="1" lang="ja-JP" altLang="en-US" sz="1400" dirty="0"/>
              <a:t>方向への移動量を</a:t>
            </a:r>
            <a:r>
              <a:rPr kumimoji="1" lang="en-US" altLang="ja-JP" sz="1400" dirty="0"/>
              <a:t>1</a:t>
            </a:r>
            <a:r>
              <a:rPr kumimoji="1" lang="ja-JP" altLang="en-US" sz="1400" dirty="0"/>
              <a:t>と定義し、②で定義した値と共にベクトルとして</a:t>
            </a:r>
            <a:r>
              <a:rPr kumimoji="1" lang="en-US" altLang="ja-JP" sz="1400" dirty="0"/>
              <a:t>Translate</a:t>
            </a:r>
            <a:r>
              <a:rPr kumimoji="1" lang="ja-JP" altLang="en-US" sz="1400" dirty="0"/>
              <a:t>で弾を移動させます。</a:t>
            </a:r>
            <a:endParaRPr kumimoji="1" lang="en-US" altLang="ja-JP" sz="1400" dirty="0"/>
          </a:p>
          <a:p>
            <a:endParaRPr kumimoji="1" lang="en-US" altLang="ja-JP" sz="1400" dirty="0"/>
          </a:p>
          <a:p>
            <a:r>
              <a:rPr kumimoji="1" lang="ja-JP" altLang="en-US" sz="1400" dirty="0"/>
              <a:t>ベクトルを正規化することで、弾速は常に一定になります。</a:t>
            </a:r>
            <a:endParaRPr kumimoji="1" lang="en-US" altLang="ja-JP" sz="1400" dirty="0"/>
          </a:p>
          <a:p>
            <a:r>
              <a:rPr kumimoji="1" lang="ja-JP" altLang="en-US" sz="1400" dirty="0"/>
              <a:t>正規化しているため、直進成分と誘導成分は和が</a:t>
            </a:r>
            <a:r>
              <a:rPr kumimoji="1" lang="en-US" altLang="ja-JP" sz="1400" dirty="0"/>
              <a:t>1</a:t>
            </a:r>
            <a:r>
              <a:rPr kumimoji="1" lang="ja-JP" altLang="en-US" sz="1400" dirty="0"/>
              <a:t>となる相対量です。</a:t>
            </a:r>
            <a:endParaRPr kumimoji="1" lang="en-US" altLang="ja-JP" sz="1400" dirty="0"/>
          </a:p>
          <a:p>
            <a:r>
              <a:rPr kumimoji="1" lang="ja-JP" altLang="en-US" sz="1400" dirty="0"/>
              <a:t>誘導成分を定数倍し、誘導が支配的になりやすくした場合は強誘導となります。</a:t>
            </a:r>
            <a:endParaRPr kumimoji="1" lang="en-US" altLang="ja-JP" sz="1400" dirty="0"/>
          </a:p>
          <a:p>
            <a:r>
              <a:rPr kumimoji="1" lang="ja-JP" altLang="en-US" sz="1400" dirty="0"/>
              <a:t>逆に、誘導成分に掛ける定数を小さくすると直進成分が支配的になりやすく、低誘導の弾丸を作ることが出来ます。</a:t>
            </a:r>
            <a:endParaRPr kumimoji="1" lang="en-US" altLang="ja-JP" sz="1400" dirty="0"/>
          </a:p>
        </p:txBody>
      </p:sp>
      <p:pic>
        <p:nvPicPr>
          <p:cNvPr id="21" name="図 20">
            <a:extLst>
              <a:ext uri="{FF2B5EF4-FFF2-40B4-BE49-F238E27FC236}">
                <a16:creationId xmlns:a16="http://schemas.microsoft.com/office/drawing/2014/main" id="{C5C3EB9A-F0C8-BCC8-F897-FC77858A1E6C}"/>
              </a:ext>
            </a:extLst>
          </p:cNvPr>
          <p:cNvPicPr>
            <a:picLocks noChangeAspect="1"/>
          </p:cNvPicPr>
          <p:nvPr/>
        </p:nvPicPr>
        <p:blipFill>
          <a:blip r:embed="rId5"/>
          <a:stretch>
            <a:fillRect/>
          </a:stretch>
        </p:blipFill>
        <p:spPr>
          <a:xfrm>
            <a:off x="545160" y="3480058"/>
            <a:ext cx="1386378" cy="1265410"/>
          </a:xfrm>
          <a:prstGeom prst="rect">
            <a:avLst/>
          </a:prstGeom>
        </p:spPr>
      </p:pic>
    </p:spTree>
    <p:extLst>
      <p:ext uri="{BB962C8B-B14F-4D97-AF65-F5344CB8AC3E}">
        <p14:creationId xmlns:p14="http://schemas.microsoft.com/office/powerpoint/2010/main" val="337629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9A9D1715-D0DC-72CD-4F67-338B52176993}"/>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0" y="0"/>
            <a:ext cx="3479800" cy="96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大学院生時代</a:t>
            </a:r>
          </a:p>
        </p:txBody>
      </p:sp>
      <p:sp>
        <p:nvSpPr>
          <p:cNvPr id="2" name="Rectangle 4">
            <a:extLst>
              <a:ext uri="{FF2B5EF4-FFF2-40B4-BE49-F238E27FC236}">
                <a16:creationId xmlns:a16="http://schemas.microsoft.com/office/drawing/2014/main" id="{A1A316AE-A490-9775-BA68-DB69C96453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3" name="Rectangle 5">
            <a:extLst>
              <a:ext uri="{FF2B5EF4-FFF2-40B4-BE49-F238E27FC236}">
                <a16:creationId xmlns:a16="http://schemas.microsoft.com/office/drawing/2014/main" id="{CDE77214-9C93-BAA0-62D2-BD7939AD41AD}"/>
              </a:ext>
            </a:extLst>
          </p:cNvPr>
          <p:cNvSpPr>
            <a:spLocks noChangeArrowheads="1"/>
          </p:cNvSpPr>
          <p:nvPr/>
        </p:nvSpPr>
        <p:spPr bwMode="auto">
          <a:xfrm>
            <a:off x="0" y="179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30A43CB6-ED73-C556-8B64-1C877D2415C7}"/>
              </a:ext>
            </a:extLst>
          </p:cNvPr>
          <p:cNvSpPr>
            <a:spLocks noChangeArrowheads="1"/>
          </p:cNvSpPr>
          <p:nvPr/>
        </p:nvSpPr>
        <p:spPr bwMode="auto">
          <a:xfrm>
            <a:off x="0" y="3124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036247F1-5E74-B6D9-9070-3B5CA3BAF014}"/>
              </a:ext>
            </a:extLst>
          </p:cNvPr>
          <p:cNvSpPr txBox="1"/>
          <p:nvPr/>
        </p:nvSpPr>
        <p:spPr>
          <a:xfrm>
            <a:off x="406721" y="893117"/>
            <a:ext cx="6146157" cy="461665"/>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研究とは別に様々な物作りに励んでいます。</a:t>
            </a:r>
            <a:endParaRPr kumimoji="1" lang="en-US" altLang="ja-JP" sz="2400" dirty="0">
              <a:latin typeface="UD デジタル 教科書体 NK-R" panose="02020400000000000000" pitchFamily="18" charset="-128"/>
              <a:ea typeface="UD デジタル 教科書体 NK-R" panose="02020400000000000000" pitchFamily="18" charset="-128"/>
            </a:endParaRPr>
          </a:p>
        </p:txBody>
      </p:sp>
      <p:sp>
        <p:nvSpPr>
          <p:cNvPr id="13" name="テキスト ボックス 12">
            <a:extLst>
              <a:ext uri="{FF2B5EF4-FFF2-40B4-BE49-F238E27FC236}">
                <a16:creationId xmlns:a16="http://schemas.microsoft.com/office/drawing/2014/main" id="{84E6A937-C36E-3A5A-2222-75BBEFFB5EB4}"/>
              </a:ext>
            </a:extLst>
          </p:cNvPr>
          <p:cNvSpPr txBox="1"/>
          <p:nvPr/>
        </p:nvSpPr>
        <p:spPr>
          <a:xfrm>
            <a:off x="9534444" y="1627364"/>
            <a:ext cx="2546511" cy="2308324"/>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研究とは別に仮想的に群れを表現する</a:t>
            </a:r>
            <a:r>
              <a:rPr lang="en-US" altLang="ja-JP" sz="2400" dirty="0" err="1">
                <a:latin typeface="UD デジタル 教科書体 NK-R" panose="02020400000000000000" pitchFamily="18" charset="-128"/>
                <a:ea typeface="UD デジタル 教科書体 NK-R" panose="02020400000000000000" pitchFamily="18" charset="-128"/>
              </a:rPr>
              <a:t>boid</a:t>
            </a:r>
            <a:r>
              <a:rPr lang="en-US" altLang="ja-JP" sz="2400" dirty="0">
                <a:latin typeface="UD デジタル 教科書体 NK-R" panose="02020400000000000000" pitchFamily="18" charset="-128"/>
                <a:ea typeface="UD デジタル 教科書体 NK-R" panose="02020400000000000000" pitchFamily="18" charset="-128"/>
              </a:rPr>
              <a:t> model</a:t>
            </a:r>
            <a:r>
              <a:rPr lang="ja-JP" altLang="en-US" sz="2400" dirty="0">
                <a:latin typeface="UD デジタル 教科書体 NK-R" panose="02020400000000000000" pitchFamily="18" charset="-128"/>
                <a:ea typeface="UD デジタル 教科書体 NK-R" panose="02020400000000000000" pitchFamily="18" charset="-128"/>
              </a:rPr>
              <a:t>に注目しており、検証のために自分で組み上げました。</a:t>
            </a:r>
            <a:endParaRPr kumimoji="1" lang="en-US" altLang="ja-JP" sz="2400" dirty="0">
              <a:latin typeface="UD デジタル 教科書体 NK-R" panose="02020400000000000000" pitchFamily="18" charset="-128"/>
              <a:ea typeface="UD デジタル 教科書体 NK-R" panose="02020400000000000000" pitchFamily="18" charset="-128"/>
            </a:endParaRPr>
          </a:p>
        </p:txBody>
      </p:sp>
      <p:sp>
        <p:nvSpPr>
          <p:cNvPr id="7" name="コンテンツ プレースホルダー 6">
            <a:extLst>
              <a:ext uri="{FF2B5EF4-FFF2-40B4-BE49-F238E27FC236}">
                <a16:creationId xmlns:a16="http://schemas.microsoft.com/office/drawing/2014/main" id="{39F70659-C76D-6E06-51F7-AAB138F50A2C}"/>
              </a:ext>
            </a:extLst>
          </p:cNvPr>
          <p:cNvSpPr>
            <a:spLocks noGrp="1"/>
          </p:cNvSpPr>
          <p:nvPr>
            <p:ph idx="1"/>
          </p:nvPr>
        </p:nvSpPr>
        <p:spPr/>
        <p:txBody>
          <a:bodyPr/>
          <a:lstStyle/>
          <a:p>
            <a:endParaRPr lang="ja-JP" altLang="en-US"/>
          </a:p>
        </p:txBody>
      </p:sp>
      <p:pic>
        <p:nvPicPr>
          <p:cNvPr id="9" name="図 8">
            <a:extLst>
              <a:ext uri="{FF2B5EF4-FFF2-40B4-BE49-F238E27FC236}">
                <a16:creationId xmlns:a16="http://schemas.microsoft.com/office/drawing/2014/main" id="{EB94EE71-1B58-6B1A-956C-75CD8830AC6D}"/>
              </a:ext>
            </a:extLst>
          </p:cNvPr>
          <p:cNvPicPr>
            <a:picLocks noChangeAspect="1"/>
          </p:cNvPicPr>
          <p:nvPr/>
        </p:nvPicPr>
        <p:blipFill>
          <a:blip r:embed="rId3"/>
          <a:stretch>
            <a:fillRect/>
          </a:stretch>
        </p:blipFill>
        <p:spPr>
          <a:xfrm>
            <a:off x="307974" y="1472406"/>
            <a:ext cx="9115425" cy="5057775"/>
          </a:xfrm>
          <a:prstGeom prst="rect">
            <a:avLst/>
          </a:prstGeom>
        </p:spPr>
      </p:pic>
    </p:spTree>
    <p:extLst>
      <p:ext uri="{BB962C8B-B14F-4D97-AF65-F5344CB8AC3E}">
        <p14:creationId xmlns:p14="http://schemas.microsoft.com/office/powerpoint/2010/main" val="170931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9A9D1715-D0DC-72CD-4F67-338B52176993}"/>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225083" y="228600"/>
            <a:ext cx="3479800" cy="96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最後に</a:t>
            </a:r>
          </a:p>
        </p:txBody>
      </p:sp>
      <p:sp>
        <p:nvSpPr>
          <p:cNvPr id="2" name="Rectangle 4">
            <a:extLst>
              <a:ext uri="{FF2B5EF4-FFF2-40B4-BE49-F238E27FC236}">
                <a16:creationId xmlns:a16="http://schemas.microsoft.com/office/drawing/2014/main" id="{A1A316AE-A490-9775-BA68-DB69C96453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3" name="Rectangle 5">
            <a:extLst>
              <a:ext uri="{FF2B5EF4-FFF2-40B4-BE49-F238E27FC236}">
                <a16:creationId xmlns:a16="http://schemas.microsoft.com/office/drawing/2014/main" id="{CDE77214-9C93-BAA0-62D2-BD7939AD41AD}"/>
              </a:ext>
            </a:extLst>
          </p:cNvPr>
          <p:cNvSpPr>
            <a:spLocks noChangeArrowheads="1"/>
          </p:cNvSpPr>
          <p:nvPr/>
        </p:nvSpPr>
        <p:spPr bwMode="auto">
          <a:xfrm>
            <a:off x="0" y="179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30A43CB6-ED73-C556-8B64-1C877D2415C7}"/>
              </a:ext>
            </a:extLst>
          </p:cNvPr>
          <p:cNvSpPr>
            <a:spLocks noChangeArrowheads="1"/>
          </p:cNvSpPr>
          <p:nvPr/>
        </p:nvSpPr>
        <p:spPr bwMode="auto">
          <a:xfrm>
            <a:off x="0" y="3124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Times New Roman" panose="02020603050405020304" pitchFamily="18"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4" name="テキスト ボックス 13">
            <a:extLst>
              <a:ext uri="{FF2B5EF4-FFF2-40B4-BE49-F238E27FC236}">
                <a16:creationId xmlns:a16="http://schemas.microsoft.com/office/drawing/2014/main" id="{542A4583-9D7E-A64D-0740-9C4F586E90DF}"/>
              </a:ext>
            </a:extLst>
          </p:cNvPr>
          <p:cNvSpPr txBox="1"/>
          <p:nvPr/>
        </p:nvSpPr>
        <p:spPr>
          <a:xfrm>
            <a:off x="712615" y="1580254"/>
            <a:ext cx="10541539" cy="3785652"/>
          </a:xfrm>
          <a:prstGeom prst="rect">
            <a:avLst/>
          </a:prstGeom>
          <a:noFill/>
        </p:spPr>
        <p:txBody>
          <a:bodyPr wrap="square" rtlCol="0">
            <a:spAutoFit/>
          </a:bodyPr>
          <a:lstStyle/>
          <a:p>
            <a:r>
              <a:rPr lang="ja-JP" altLang="en-US" sz="2400" dirty="0">
                <a:latin typeface="UD デジタル 教科書体 NK-R" panose="02020400000000000000" pitchFamily="18" charset="-128"/>
                <a:ea typeface="UD デジタル 教科書体 NK-R" panose="02020400000000000000" pitchFamily="18" charset="-128"/>
              </a:rPr>
              <a:t>私は生き物に関する物作りを積極的に取り組んできました。</a:t>
            </a:r>
            <a:endParaRPr lang="en-US" altLang="ja-JP" sz="2400" dirty="0">
              <a:latin typeface="UD デジタル 教科書体 NK-R" panose="02020400000000000000" pitchFamily="18" charset="-128"/>
              <a:ea typeface="UD デジタル 教科書体 NK-R" panose="02020400000000000000" pitchFamily="18" charset="-128"/>
            </a:endParaRPr>
          </a:p>
          <a:p>
            <a:endParaRPr kumimoji="1" lang="en-US" altLang="ja-JP" sz="2400" dirty="0">
              <a:latin typeface="UD デジタル 教科書体 NK-R" panose="02020400000000000000" pitchFamily="18" charset="-128"/>
              <a:ea typeface="UD デジタル 教科書体 NK-R" panose="02020400000000000000" pitchFamily="18" charset="-128"/>
            </a:endParaRPr>
          </a:p>
          <a:p>
            <a:r>
              <a:rPr kumimoji="1" lang="ja-JP" altLang="en-US" sz="2400" dirty="0">
                <a:latin typeface="UD デジタル 教科書体 NK-R" panose="02020400000000000000" pitchFamily="18" charset="-128"/>
                <a:ea typeface="UD デジタル 教科書体 NK-R" panose="02020400000000000000" pitchFamily="18" charset="-128"/>
              </a:rPr>
              <a:t>また、生き物的な挙動を電子の世界に落とし込む新しい手法についてもいくつか考えており、今後検証を進めていく予定です。</a:t>
            </a:r>
            <a:endParaRPr kumimoji="1" lang="en-US" altLang="ja-JP" sz="2400" dirty="0">
              <a:latin typeface="UD デジタル 教科書体 NK-R" panose="02020400000000000000" pitchFamily="18" charset="-128"/>
              <a:ea typeface="UD デジタル 教科書体 NK-R" panose="02020400000000000000" pitchFamily="18" charset="-128"/>
            </a:endParaRPr>
          </a:p>
          <a:p>
            <a:endParaRPr lang="en-US" altLang="ja-JP" sz="2400" dirty="0">
              <a:latin typeface="UD デジタル 教科書体 NK-R" panose="02020400000000000000" pitchFamily="18" charset="-128"/>
              <a:ea typeface="UD デジタル 教科書体 NK-R" panose="02020400000000000000" pitchFamily="18" charset="-128"/>
            </a:endParaRPr>
          </a:p>
          <a:p>
            <a:r>
              <a:rPr kumimoji="1" lang="ja-JP" altLang="en-US" sz="2400" dirty="0">
                <a:latin typeface="UD デジタル 教科書体 NK-R" panose="02020400000000000000" pitchFamily="18" charset="-128"/>
                <a:ea typeface="UD デジタル 教科書体 NK-R" panose="02020400000000000000" pitchFamily="18" charset="-128"/>
              </a:rPr>
              <a:t>私は人口生命体に関する熱意を人々の感動体験の創出に活かせると考え、ゲーム業界を志望しています。</a:t>
            </a:r>
            <a:endParaRPr kumimoji="1" lang="en-US" altLang="ja-JP" sz="2400" dirty="0">
              <a:latin typeface="UD デジタル 教科書体 NK-R" panose="02020400000000000000" pitchFamily="18" charset="-128"/>
              <a:ea typeface="UD デジタル 教科書体 NK-R" panose="02020400000000000000" pitchFamily="18" charset="-128"/>
            </a:endParaRPr>
          </a:p>
          <a:p>
            <a:endParaRPr lang="en-US" altLang="ja-JP" sz="2400" dirty="0">
              <a:latin typeface="UD デジタル 教科書体 NK-R" panose="02020400000000000000" pitchFamily="18" charset="-128"/>
              <a:ea typeface="UD デジタル 教科書体 NK-R" panose="02020400000000000000" pitchFamily="18" charset="-128"/>
            </a:endParaRPr>
          </a:p>
          <a:p>
            <a:r>
              <a:rPr kumimoji="1" lang="ja-JP" altLang="en-US" sz="2400" dirty="0">
                <a:latin typeface="UD デジタル 教科書体 NK-R" panose="02020400000000000000" pitchFamily="18" charset="-128"/>
                <a:ea typeface="UD デジタル 教科書体 NK-R" panose="02020400000000000000" pitchFamily="18" charset="-128"/>
              </a:rPr>
              <a:t>生き物を通して世界を見て来た私の独自の観点を活かし、新しい娯楽体験を提供する貢献が出来ると考えています。</a:t>
            </a:r>
            <a:endParaRPr kumimoji="1" lang="en-US" altLang="ja-JP" sz="24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453866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05" name="図 6104">
            <a:extLst>
              <a:ext uri="{FF2B5EF4-FFF2-40B4-BE49-F238E27FC236}">
                <a16:creationId xmlns:a16="http://schemas.microsoft.com/office/drawing/2014/main" id="{339D236D-003C-6642-834E-692FF3F893E1}"/>
              </a:ext>
            </a:extLst>
          </p:cNvPr>
          <p:cNvPicPr>
            <a:picLocks noChangeAspect="1"/>
          </p:cNvPicPr>
          <p:nvPr/>
        </p:nvPicPr>
        <p:blipFill>
          <a:blip r:embed="rId2"/>
          <a:stretch>
            <a:fillRect/>
          </a:stretch>
        </p:blipFill>
        <p:spPr>
          <a:xfrm>
            <a:off x="0" y="0"/>
            <a:ext cx="12192000" cy="6846864"/>
          </a:xfrm>
          <a:prstGeom prst="rect">
            <a:avLst/>
          </a:prstGeom>
        </p:spPr>
      </p:pic>
      <p:sp>
        <p:nvSpPr>
          <p:cNvPr id="6023" name="テキスト ボックス 6022">
            <a:extLst>
              <a:ext uri="{FF2B5EF4-FFF2-40B4-BE49-F238E27FC236}">
                <a16:creationId xmlns:a16="http://schemas.microsoft.com/office/drawing/2014/main" id="{DD69EBC3-DDF7-707B-1F55-BBAD66348414}"/>
              </a:ext>
            </a:extLst>
          </p:cNvPr>
          <p:cNvSpPr txBox="1"/>
          <p:nvPr/>
        </p:nvSpPr>
        <p:spPr>
          <a:xfrm rot="5400000">
            <a:off x="565789" y="3330223"/>
            <a:ext cx="4827687" cy="369332"/>
          </a:xfrm>
          <a:prstGeom prst="rect">
            <a:avLst/>
          </a:prstGeom>
          <a:noFill/>
        </p:spPr>
        <p:txBody>
          <a:bodyPr wrap="square" rtlCol="0">
            <a:spAutoFit/>
          </a:bodyPr>
          <a:lstStyle/>
          <a:p>
            <a:r>
              <a:rPr kumimoji="1" lang="en-US" altLang="ja-JP" dirty="0"/>
              <a:t>- - - - - - - - - - - - - - - - - - - - - - - - - - - -</a:t>
            </a:r>
            <a:endParaRPr kumimoji="1" lang="ja-JP" altLang="en-US" dirty="0"/>
          </a:p>
        </p:txBody>
      </p:sp>
      <p:sp>
        <p:nvSpPr>
          <p:cNvPr id="6082" name="吹き出し: 角を丸めた四角形 6081">
            <a:extLst>
              <a:ext uri="{FF2B5EF4-FFF2-40B4-BE49-F238E27FC236}">
                <a16:creationId xmlns:a16="http://schemas.microsoft.com/office/drawing/2014/main" id="{77946FC0-EF8E-1FD4-B7C4-EDC7B7EECEC1}"/>
              </a:ext>
            </a:extLst>
          </p:cNvPr>
          <p:cNvSpPr/>
          <p:nvPr/>
        </p:nvSpPr>
        <p:spPr>
          <a:xfrm>
            <a:off x="2560144" y="4136740"/>
            <a:ext cx="1157089" cy="818833"/>
          </a:xfrm>
          <a:prstGeom prst="wedgeRoundRectCallout">
            <a:avLst>
              <a:gd name="adj1" fmla="val -17114"/>
              <a:gd name="adj2" fmla="val -72912"/>
              <a:gd name="adj3" fmla="val 1666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42" name="円弧 6041">
            <a:extLst>
              <a:ext uri="{FF2B5EF4-FFF2-40B4-BE49-F238E27FC236}">
                <a16:creationId xmlns:a16="http://schemas.microsoft.com/office/drawing/2014/main" id="{52E91D6E-5009-2DCE-F26B-AF247E6A67C2}"/>
              </a:ext>
            </a:extLst>
          </p:cNvPr>
          <p:cNvSpPr/>
          <p:nvPr/>
        </p:nvSpPr>
        <p:spPr>
          <a:xfrm rot="10533905">
            <a:off x="2813532" y="344901"/>
            <a:ext cx="3363366" cy="5096270"/>
          </a:xfrm>
          <a:prstGeom prst="arc">
            <a:avLst>
              <a:gd name="adj1" fmla="val 16200000"/>
              <a:gd name="adj2" fmla="val 1985469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26EEFBE6-95B3-C944-B413-9E1C0FFAE47D}"/>
              </a:ext>
            </a:extLst>
          </p:cNvPr>
          <p:cNvSpPr>
            <a:spLocks noGrp="1"/>
          </p:cNvSpPr>
          <p:nvPr>
            <p:ph type="title"/>
          </p:nvPr>
        </p:nvSpPr>
        <p:spPr>
          <a:xfrm>
            <a:off x="838200" y="218370"/>
            <a:ext cx="1713089" cy="966964"/>
          </a:xfrm>
        </p:spPr>
        <p:txBody>
          <a:bodyPr>
            <a:normAutofit/>
          </a:body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自分史</a:t>
            </a:r>
            <a:endParaRPr kumimoji="1"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endParaRPr>
          </a:p>
        </p:txBody>
      </p:sp>
      <p:cxnSp>
        <p:nvCxnSpPr>
          <p:cNvPr id="7" name="直線コネクタ 6">
            <a:extLst>
              <a:ext uri="{FF2B5EF4-FFF2-40B4-BE49-F238E27FC236}">
                <a16:creationId xmlns:a16="http://schemas.microsoft.com/office/drawing/2014/main" id="{3F3FA8CC-604E-DAE4-96F4-FF57F19104D4}"/>
              </a:ext>
            </a:extLst>
          </p:cNvPr>
          <p:cNvCxnSpPr>
            <a:cxnSpLocks/>
          </p:cNvCxnSpPr>
          <p:nvPr/>
        </p:nvCxnSpPr>
        <p:spPr>
          <a:xfrm>
            <a:off x="1385711" y="1106309"/>
            <a:ext cx="0" cy="47381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92" name="直線コネクタ 5991">
            <a:extLst>
              <a:ext uri="{FF2B5EF4-FFF2-40B4-BE49-F238E27FC236}">
                <a16:creationId xmlns:a16="http://schemas.microsoft.com/office/drawing/2014/main" id="{1F0ECB2A-41D5-7D05-8F58-14165A8F3568}"/>
              </a:ext>
            </a:extLst>
          </p:cNvPr>
          <p:cNvCxnSpPr>
            <a:cxnSpLocks/>
          </p:cNvCxnSpPr>
          <p:nvPr/>
        </p:nvCxnSpPr>
        <p:spPr>
          <a:xfrm flipH="1">
            <a:off x="1397000" y="5844443"/>
            <a:ext cx="9858022" cy="32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94" name="テキスト ボックス 5993">
            <a:extLst>
              <a:ext uri="{FF2B5EF4-FFF2-40B4-BE49-F238E27FC236}">
                <a16:creationId xmlns:a16="http://schemas.microsoft.com/office/drawing/2014/main" id="{E7A0BCDD-DD27-DA0A-1EAD-1CB66EFADDC1}"/>
              </a:ext>
            </a:extLst>
          </p:cNvPr>
          <p:cNvSpPr txBox="1"/>
          <p:nvPr/>
        </p:nvSpPr>
        <p:spPr>
          <a:xfrm>
            <a:off x="1670756" y="5960534"/>
            <a:ext cx="880533"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小学生</a:t>
            </a:r>
          </a:p>
        </p:txBody>
      </p:sp>
      <p:sp>
        <p:nvSpPr>
          <p:cNvPr id="5995" name="テキスト ボックス 5994">
            <a:extLst>
              <a:ext uri="{FF2B5EF4-FFF2-40B4-BE49-F238E27FC236}">
                <a16:creationId xmlns:a16="http://schemas.microsoft.com/office/drawing/2014/main" id="{1B1A994F-491B-83F2-CF65-B33E00A8D7EF}"/>
              </a:ext>
            </a:extLst>
          </p:cNvPr>
          <p:cNvSpPr txBox="1"/>
          <p:nvPr/>
        </p:nvSpPr>
        <p:spPr>
          <a:xfrm>
            <a:off x="3455625" y="5957333"/>
            <a:ext cx="880533"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中</a:t>
            </a:r>
            <a:r>
              <a:rPr kumimoji="1" lang="ja-JP" altLang="en-US" dirty="0">
                <a:latin typeface="UD デジタル 教科書体 NK-R" panose="02020400000000000000" pitchFamily="18" charset="-128"/>
                <a:ea typeface="UD デジタル 教科書体 NK-R" panose="02020400000000000000" pitchFamily="18" charset="-128"/>
              </a:rPr>
              <a:t>学生</a:t>
            </a:r>
          </a:p>
        </p:txBody>
      </p:sp>
      <p:sp>
        <p:nvSpPr>
          <p:cNvPr id="5996" name="テキスト ボックス 5995">
            <a:extLst>
              <a:ext uri="{FF2B5EF4-FFF2-40B4-BE49-F238E27FC236}">
                <a16:creationId xmlns:a16="http://schemas.microsoft.com/office/drawing/2014/main" id="{D4DDB685-825B-0445-9C8C-FE1909572F38}"/>
              </a:ext>
            </a:extLst>
          </p:cNvPr>
          <p:cNvSpPr txBox="1"/>
          <p:nvPr/>
        </p:nvSpPr>
        <p:spPr>
          <a:xfrm>
            <a:off x="5129389" y="5960534"/>
            <a:ext cx="880533"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高校生</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5997" name="テキスト ボックス 5996">
            <a:extLst>
              <a:ext uri="{FF2B5EF4-FFF2-40B4-BE49-F238E27FC236}">
                <a16:creationId xmlns:a16="http://schemas.microsoft.com/office/drawing/2014/main" id="{EC8E33A1-3C68-10E9-5AB5-6EF4174B1C1B}"/>
              </a:ext>
            </a:extLst>
          </p:cNvPr>
          <p:cNvSpPr txBox="1"/>
          <p:nvPr/>
        </p:nvSpPr>
        <p:spPr>
          <a:xfrm>
            <a:off x="7028004" y="5962220"/>
            <a:ext cx="880533"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大学生</a:t>
            </a:r>
          </a:p>
        </p:txBody>
      </p:sp>
      <p:sp>
        <p:nvSpPr>
          <p:cNvPr id="5998" name="テキスト ボックス 5997">
            <a:extLst>
              <a:ext uri="{FF2B5EF4-FFF2-40B4-BE49-F238E27FC236}">
                <a16:creationId xmlns:a16="http://schemas.microsoft.com/office/drawing/2014/main" id="{8BF4177D-8AD4-3FA2-C78E-F667776355FC}"/>
              </a:ext>
            </a:extLst>
          </p:cNvPr>
          <p:cNvSpPr txBox="1"/>
          <p:nvPr/>
        </p:nvSpPr>
        <p:spPr>
          <a:xfrm>
            <a:off x="9588618" y="5957333"/>
            <a:ext cx="1151467"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大学院生</a:t>
            </a:r>
          </a:p>
        </p:txBody>
      </p:sp>
      <p:sp>
        <p:nvSpPr>
          <p:cNvPr id="6002" name="テキスト ボックス 6001">
            <a:extLst>
              <a:ext uri="{FF2B5EF4-FFF2-40B4-BE49-F238E27FC236}">
                <a16:creationId xmlns:a16="http://schemas.microsoft.com/office/drawing/2014/main" id="{8DF89F49-CA34-9FEB-470C-9AC25A7068EA}"/>
              </a:ext>
            </a:extLst>
          </p:cNvPr>
          <p:cNvSpPr txBox="1"/>
          <p:nvPr/>
        </p:nvSpPr>
        <p:spPr>
          <a:xfrm>
            <a:off x="842206" y="1405464"/>
            <a:ext cx="461665" cy="1501423"/>
          </a:xfrm>
          <a:prstGeom prst="rect">
            <a:avLst/>
          </a:prstGeom>
          <a:noFill/>
        </p:spPr>
        <p:txBody>
          <a:bodyPr vert="eaVert"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目標の明確さ</a:t>
            </a:r>
          </a:p>
        </p:txBody>
      </p:sp>
      <p:sp>
        <p:nvSpPr>
          <p:cNvPr id="6031" name="テキスト ボックス 6030">
            <a:extLst>
              <a:ext uri="{FF2B5EF4-FFF2-40B4-BE49-F238E27FC236}">
                <a16:creationId xmlns:a16="http://schemas.microsoft.com/office/drawing/2014/main" id="{361E49BC-99D6-301F-455D-B2529B9EA519}"/>
              </a:ext>
            </a:extLst>
          </p:cNvPr>
          <p:cNvSpPr txBox="1"/>
          <p:nvPr/>
        </p:nvSpPr>
        <p:spPr>
          <a:xfrm rot="5400000">
            <a:off x="2254749" y="3358824"/>
            <a:ext cx="4827687" cy="369332"/>
          </a:xfrm>
          <a:prstGeom prst="rect">
            <a:avLst/>
          </a:prstGeom>
          <a:noFill/>
        </p:spPr>
        <p:txBody>
          <a:bodyPr wrap="square" rtlCol="0">
            <a:spAutoFit/>
          </a:bodyPr>
          <a:lstStyle/>
          <a:p>
            <a:r>
              <a:rPr kumimoji="1" lang="en-US" altLang="ja-JP" dirty="0"/>
              <a:t>- - - - - - - - - - - - - - - - - - - - - - - - - - - -</a:t>
            </a:r>
            <a:endParaRPr kumimoji="1" lang="ja-JP" altLang="en-US" dirty="0"/>
          </a:p>
        </p:txBody>
      </p:sp>
      <p:sp>
        <p:nvSpPr>
          <p:cNvPr id="6032" name="テキスト ボックス 6031">
            <a:extLst>
              <a:ext uri="{FF2B5EF4-FFF2-40B4-BE49-F238E27FC236}">
                <a16:creationId xmlns:a16="http://schemas.microsoft.com/office/drawing/2014/main" id="{825B75E0-BE9A-9BA8-04B3-C25691A60F9C}"/>
              </a:ext>
            </a:extLst>
          </p:cNvPr>
          <p:cNvSpPr txBox="1"/>
          <p:nvPr/>
        </p:nvSpPr>
        <p:spPr>
          <a:xfrm rot="5400000">
            <a:off x="4005596" y="3400856"/>
            <a:ext cx="4827687" cy="369332"/>
          </a:xfrm>
          <a:prstGeom prst="rect">
            <a:avLst/>
          </a:prstGeom>
          <a:noFill/>
        </p:spPr>
        <p:txBody>
          <a:bodyPr wrap="square" rtlCol="0">
            <a:spAutoFit/>
          </a:bodyPr>
          <a:lstStyle/>
          <a:p>
            <a:r>
              <a:rPr kumimoji="1" lang="en-US" altLang="ja-JP" dirty="0"/>
              <a:t>- - - - - - - - - - - - - - - - - - - - - - - - - - - -</a:t>
            </a:r>
            <a:endParaRPr kumimoji="1" lang="ja-JP" altLang="en-US" dirty="0"/>
          </a:p>
        </p:txBody>
      </p:sp>
      <p:sp>
        <p:nvSpPr>
          <p:cNvPr id="6033" name="テキスト ボックス 6032">
            <a:extLst>
              <a:ext uri="{FF2B5EF4-FFF2-40B4-BE49-F238E27FC236}">
                <a16:creationId xmlns:a16="http://schemas.microsoft.com/office/drawing/2014/main" id="{AF505229-4586-A003-6D83-D43CA93DD801}"/>
              </a:ext>
            </a:extLst>
          </p:cNvPr>
          <p:cNvSpPr txBox="1"/>
          <p:nvPr/>
        </p:nvSpPr>
        <p:spPr>
          <a:xfrm rot="5400000">
            <a:off x="6088877" y="3414512"/>
            <a:ext cx="4827687" cy="369332"/>
          </a:xfrm>
          <a:prstGeom prst="rect">
            <a:avLst/>
          </a:prstGeom>
          <a:noFill/>
        </p:spPr>
        <p:txBody>
          <a:bodyPr wrap="square" rtlCol="0">
            <a:spAutoFit/>
          </a:bodyPr>
          <a:lstStyle/>
          <a:p>
            <a:r>
              <a:rPr kumimoji="1" lang="en-US" altLang="ja-JP" dirty="0"/>
              <a:t>- - - - - - - - - - - - - - - - - - - - - - - - - - - -</a:t>
            </a:r>
            <a:endParaRPr kumimoji="1" lang="ja-JP" altLang="en-US" dirty="0"/>
          </a:p>
        </p:txBody>
      </p:sp>
      <p:cxnSp>
        <p:nvCxnSpPr>
          <p:cNvPr id="6036" name="直線コネクタ 6035">
            <a:extLst>
              <a:ext uri="{FF2B5EF4-FFF2-40B4-BE49-F238E27FC236}">
                <a16:creationId xmlns:a16="http://schemas.microsoft.com/office/drawing/2014/main" id="{83C7A82C-A2A8-214C-66D2-F7D62868FE92}"/>
              </a:ext>
            </a:extLst>
          </p:cNvPr>
          <p:cNvCxnSpPr>
            <a:cxnSpLocks/>
          </p:cNvCxnSpPr>
          <p:nvPr/>
        </p:nvCxnSpPr>
        <p:spPr>
          <a:xfrm flipV="1">
            <a:off x="1397000" y="3893698"/>
            <a:ext cx="1593921" cy="419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47" name="直線コネクタ 6046">
            <a:extLst>
              <a:ext uri="{FF2B5EF4-FFF2-40B4-BE49-F238E27FC236}">
                <a16:creationId xmlns:a16="http://schemas.microsoft.com/office/drawing/2014/main" id="{2CDD95F0-180B-7AE5-44A2-F508F0238DD5}"/>
              </a:ext>
            </a:extLst>
          </p:cNvPr>
          <p:cNvCxnSpPr>
            <a:cxnSpLocks/>
          </p:cNvCxnSpPr>
          <p:nvPr/>
        </p:nvCxnSpPr>
        <p:spPr>
          <a:xfrm flipV="1">
            <a:off x="4667250" y="5422387"/>
            <a:ext cx="462139" cy="6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52" name="直線コネクタ 6051">
            <a:extLst>
              <a:ext uri="{FF2B5EF4-FFF2-40B4-BE49-F238E27FC236}">
                <a16:creationId xmlns:a16="http://schemas.microsoft.com/office/drawing/2014/main" id="{ABE11224-51FD-08AC-B06B-E5AD1114E27E}"/>
              </a:ext>
            </a:extLst>
          </p:cNvPr>
          <p:cNvCxnSpPr>
            <a:cxnSpLocks/>
          </p:cNvCxnSpPr>
          <p:nvPr/>
        </p:nvCxnSpPr>
        <p:spPr>
          <a:xfrm flipH="1">
            <a:off x="7162800" y="2901679"/>
            <a:ext cx="1339921" cy="1402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54" name="直線コネクタ 6053">
            <a:extLst>
              <a:ext uri="{FF2B5EF4-FFF2-40B4-BE49-F238E27FC236}">
                <a16:creationId xmlns:a16="http://schemas.microsoft.com/office/drawing/2014/main" id="{C89FE0CB-0FFF-BAD5-F351-4C1544D8F76F}"/>
              </a:ext>
            </a:extLst>
          </p:cNvPr>
          <p:cNvCxnSpPr>
            <a:cxnSpLocks/>
          </p:cNvCxnSpPr>
          <p:nvPr/>
        </p:nvCxnSpPr>
        <p:spPr>
          <a:xfrm flipH="1">
            <a:off x="8511194" y="2738588"/>
            <a:ext cx="1059278" cy="154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64" name="直線コネクタ 6063">
            <a:extLst>
              <a:ext uri="{FF2B5EF4-FFF2-40B4-BE49-F238E27FC236}">
                <a16:creationId xmlns:a16="http://schemas.microsoft.com/office/drawing/2014/main" id="{96BB5F26-78F0-BB04-1DEC-5575CC1D4518}"/>
              </a:ext>
            </a:extLst>
          </p:cNvPr>
          <p:cNvCxnSpPr>
            <a:cxnSpLocks/>
          </p:cNvCxnSpPr>
          <p:nvPr/>
        </p:nvCxnSpPr>
        <p:spPr>
          <a:xfrm flipH="1">
            <a:off x="9570472" y="1295022"/>
            <a:ext cx="1684550" cy="1443566"/>
          </a:xfrm>
          <a:prstGeom prst="line">
            <a:avLst/>
          </a:prstGeom>
        </p:spPr>
        <p:style>
          <a:lnRef idx="1">
            <a:schemeClr val="accent1"/>
          </a:lnRef>
          <a:fillRef idx="0">
            <a:schemeClr val="accent1"/>
          </a:fillRef>
          <a:effectRef idx="0">
            <a:schemeClr val="accent1"/>
          </a:effectRef>
          <a:fontRef idx="minor">
            <a:schemeClr val="tx1"/>
          </a:fontRef>
        </p:style>
      </p:cxnSp>
      <p:sp>
        <p:nvSpPr>
          <p:cNvPr id="6070" name="テキスト ボックス 6069">
            <a:extLst>
              <a:ext uri="{FF2B5EF4-FFF2-40B4-BE49-F238E27FC236}">
                <a16:creationId xmlns:a16="http://schemas.microsoft.com/office/drawing/2014/main" id="{00BA3244-329F-CA7F-9D89-8BBD80BF735F}"/>
              </a:ext>
            </a:extLst>
          </p:cNvPr>
          <p:cNvSpPr txBox="1"/>
          <p:nvPr/>
        </p:nvSpPr>
        <p:spPr>
          <a:xfrm>
            <a:off x="1584546" y="1500296"/>
            <a:ext cx="1265587" cy="923330"/>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将来は生き物を作ってみたい</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pic>
        <p:nvPicPr>
          <p:cNvPr id="6071" name="Picture 2" descr="Amazon | 伝説のスタフィー | ゲームソフト">
            <a:extLst>
              <a:ext uri="{FF2B5EF4-FFF2-40B4-BE49-F238E27FC236}">
                <a16:creationId xmlns:a16="http://schemas.microsoft.com/office/drawing/2014/main" id="{8288253C-BD77-F0C5-4574-B2FDB5BDE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04" y="2932949"/>
            <a:ext cx="1391868" cy="879661"/>
          </a:xfrm>
          <a:prstGeom prst="rect">
            <a:avLst/>
          </a:prstGeom>
          <a:noFill/>
          <a:extLst>
            <a:ext uri="{909E8E84-426E-40DD-AFC4-6F175D3DCCD1}">
              <a14:hiddenFill xmlns:a14="http://schemas.microsoft.com/office/drawing/2010/main">
                <a:solidFill>
                  <a:srgbClr val="FFFFFF"/>
                </a:solidFill>
              </a14:hiddenFill>
            </a:ext>
          </a:extLst>
        </p:spPr>
      </p:pic>
      <p:pic>
        <p:nvPicPr>
          <p:cNvPr id="6079" name="Picture 4" descr="Amazon | モンスターハンターポータブル 2nd - PSP | ゲームソフト">
            <a:extLst>
              <a:ext uri="{FF2B5EF4-FFF2-40B4-BE49-F238E27FC236}">
                <a16:creationId xmlns:a16="http://schemas.microsoft.com/office/drawing/2014/main" id="{FD118334-1A65-FE0F-D778-0FFE95765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966" y="2721260"/>
            <a:ext cx="1033857" cy="1453775"/>
          </a:xfrm>
          <a:prstGeom prst="rect">
            <a:avLst/>
          </a:prstGeom>
          <a:noFill/>
          <a:extLst>
            <a:ext uri="{909E8E84-426E-40DD-AFC4-6F175D3DCCD1}">
              <a14:hiddenFill xmlns:a14="http://schemas.microsoft.com/office/drawing/2010/main">
                <a:solidFill>
                  <a:srgbClr val="FFFFFF"/>
                </a:solidFill>
              </a14:hiddenFill>
            </a:ext>
          </a:extLst>
        </p:spPr>
      </p:pic>
      <p:sp>
        <p:nvSpPr>
          <p:cNvPr id="6081" name="テキスト ボックス 6080">
            <a:extLst>
              <a:ext uri="{FF2B5EF4-FFF2-40B4-BE49-F238E27FC236}">
                <a16:creationId xmlns:a16="http://schemas.microsoft.com/office/drawing/2014/main" id="{B2EF6804-7930-5E6A-1E81-ADF4E58F300C}"/>
              </a:ext>
            </a:extLst>
          </p:cNvPr>
          <p:cNvSpPr txBox="1"/>
          <p:nvPr/>
        </p:nvSpPr>
        <p:spPr>
          <a:xfrm>
            <a:off x="3164290" y="1505331"/>
            <a:ext cx="1356535" cy="923330"/>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何になりたいかが分からなくなる</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6083" name="テキスト ボックス 6082">
            <a:extLst>
              <a:ext uri="{FF2B5EF4-FFF2-40B4-BE49-F238E27FC236}">
                <a16:creationId xmlns:a16="http://schemas.microsoft.com/office/drawing/2014/main" id="{1E75F094-A18A-CB24-440E-B687E5A6ACAD}"/>
              </a:ext>
            </a:extLst>
          </p:cNvPr>
          <p:cNvSpPr txBox="1"/>
          <p:nvPr/>
        </p:nvSpPr>
        <p:spPr>
          <a:xfrm>
            <a:off x="2632437" y="4186508"/>
            <a:ext cx="1084796" cy="738664"/>
          </a:xfrm>
          <a:prstGeom prst="rect">
            <a:avLst/>
          </a:prstGeom>
          <a:noFill/>
        </p:spPr>
        <p:txBody>
          <a:bodyPr wrap="square" rtlCol="0">
            <a:spAutoFit/>
          </a:bodyPr>
          <a:lstStyle/>
          <a:p>
            <a:r>
              <a:rPr kumimoji="1" lang="ja-JP" altLang="en-US" sz="1400" dirty="0">
                <a:latin typeface="UD デジタル 教科書体 NK-R" panose="02020400000000000000" pitchFamily="18" charset="-128"/>
                <a:ea typeface="UD デジタル 教科書体 NK-R" panose="02020400000000000000" pitchFamily="18" charset="-128"/>
              </a:rPr>
              <a:t>リアリティのあるゲームに出会う</a:t>
            </a:r>
          </a:p>
        </p:txBody>
      </p:sp>
      <p:sp>
        <p:nvSpPr>
          <p:cNvPr id="6084" name="テキスト ボックス 6083">
            <a:extLst>
              <a:ext uri="{FF2B5EF4-FFF2-40B4-BE49-F238E27FC236}">
                <a16:creationId xmlns:a16="http://schemas.microsoft.com/office/drawing/2014/main" id="{CE39ADEF-8185-F8E9-5AFE-D7701BEF5BC6}"/>
              </a:ext>
            </a:extLst>
          </p:cNvPr>
          <p:cNvSpPr txBox="1"/>
          <p:nvPr/>
        </p:nvSpPr>
        <p:spPr>
          <a:xfrm>
            <a:off x="4838567" y="1500296"/>
            <a:ext cx="1356535" cy="923330"/>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大学では生物学を学びたい</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6085" name="吹き出し: 角を丸めた四角形 6084">
            <a:extLst>
              <a:ext uri="{FF2B5EF4-FFF2-40B4-BE49-F238E27FC236}">
                <a16:creationId xmlns:a16="http://schemas.microsoft.com/office/drawing/2014/main" id="{7DD5433F-876E-A8B1-540C-F68124AB8413}"/>
              </a:ext>
            </a:extLst>
          </p:cNvPr>
          <p:cNvSpPr/>
          <p:nvPr/>
        </p:nvSpPr>
        <p:spPr>
          <a:xfrm>
            <a:off x="4861283" y="4283689"/>
            <a:ext cx="1475448" cy="818833"/>
          </a:xfrm>
          <a:prstGeom prst="wedgeRoundRectCallout">
            <a:avLst>
              <a:gd name="adj1" fmla="val -25771"/>
              <a:gd name="adj2" fmla="val 80450"/>
              <a:gd name="adj3" fmla="val 1666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86" name="テキスト ボックス 6085">
            <a:extLst>
              <a:ext uri="{FF2B5EF4-FFF2-40B4-BE49-F238E27FC236}">
                <a16:creationId xmlns:a16="http://schemas.microsoft.com/office/drawing/2014/main" id="{15E05004-D331-C29A-0C68-040BC5EED7F9}"/>
              </a:ext>
            </a:extLst>
          </p:cNvPr>
          <p:cNvSpPr txBox="1"/>
          <p:nvPr/>
        </p:nvSpPr>
        <p:spPr>
          <a:xfrm>
            <a:off x="4943021" y="4342508"/>
            <a:ext cx="1343209" cy="738664"/>
          </a:xfrm>
          <a:prstGeom prst="rect">
            <a:avLst/>
          </a:prstGeom>
          <a:noFill/>
        </p:spPr>
        <p:txBody>
          <a:bodyPr wrap="square" rtlCol="0">
            <a:spAutoFit/>
          </a:bodyPr>
          <a:lstStyle/>
          <a:p>
            <a:r>
              <a:rPr kumimoji="1" lang="ja-JP" altLang="en-US" sz="1400" dirty="0">
                <a:latin typeface="UD デジタル 教科書体 NK-R" panose="02020400000000000000" pitchFamily="18" charset="-128"/>
                <a:ea typeface="UD デジタル 教科書体 NK-R" panose="02020400000000000000" pitchFamily="18" charset="-128"/>
              </a:rPr>
              <a:t>恩師に出会い、生き物の面白さを再認識する</a:t>
            </a:r>
          </a:p>
        </p:txBody>
      </p:sp>
      <p:cxnSp>
        <p:nvCxnSpPr>
          <p:cNvPr id="6073" name="直線コネクタ 6072">
            <a:extLst>
              <a:ext uri="{FF2B5EF4-FFF2-40B4-BE49-F238E27FC236}">
                <a16:creationId xmlns:a16="http://schemas.microsoft.com/office/drawing/2014/main" id="{CA56E4E9-90F3-D8F4-2424-301F2FE2997A}"/>
              </a:ext>
            </a:extLst>
          </p:cNvPr>
          <p:cNvCxnSpPr>
            <a:cxnSpLocks/>
          </p:cNvCxnSpPr>
          <p:nvPr/>
        </p:nvCxnSpPr>
        <p:spPr>
          <a:xfrm flipV="1">
            <a:off x="5129389" y="2641263"/>
            <a:ext cx="1284628" cy="2781124"/>
          </a:xfrm>
          <a:prstGeom prst="line">
            <a:avLst/>
          </a:prstGeom>
        </p:spPr>
        <p:style>
          <a:lnRef idx="1">
            <a:schemeClr val="accent1"/>
          </a:lnRef>
          <a:fillRef idx="0">
            <a:schemeClr val="accent1"/>
          </a:fillRef>
          <a:effectRef idx="0">
            <a:schemeClr val="accent1"/>
          </a:effectRef>
          <a:fontRef idx="minor">
            <a:schemeClr val="tx1"/>
          </a:fontRef>
        </p:style>
      </p:cxnSp>
      <p:sp>
        <p:nvSpPr>
          <p:cNvPr id="6088" name="吹き出し: 角を丸めた四角形 6087">
            <a:extLst>
              <a:ext uri="{FF2B5EF4-FFF2-40B4-BE49-F238E27FC236}">
                <a16:creationId xmlns:a16="http://schemas.microsoft.com/office/drawing/2014/main" id="{FB671E90-69BD-339A-50D0-030E6623FA2E}"/>
              </a:ext>
            </a:extLst>
          </p:cNvPr>
          <p:cNvSpPr/>
          <p:nvPr/>
        </p:nvSpPr>
        <p:spPr>
          <a:xfrm>
            <a:off x="6477170" y="2229607"/>
            <a:ext cx="1475448" cy="818833"/>
          </a:xfrm>
          <a:prstGeom prst="wedgeRoundRectCallout">
            <a:avLst>
              <a:gd name="adj1" fmla="val -31555"/>
              <a:gd name="adj2" fmla="val 80450"/>
              <a:gd name="adj3" fmla="val 1666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89" name="テキスト ボックス 6088">
            <a:extLst>
              <a:ext uri="{FF2B5EF4-FFF2-40B4-BE49-F238E27FC236}">
                <a16:creationId xmlns:a16="http://schemas.microsoft.com/office/drawing/2014/main" id="{57388208-B980-14A6-15C2-D6E9FF9B53D3}"/>
              </a:ext>
            </a:extLst>
          </p:cNvPr>
          <p:cNvSpPr txBox="1"/>
          <p:nvPr/>
        </p:nvSpPr>
        <p:spPr>
          <a:xfrm>
            <a:off x="6558908" y="2288426"/>
            <a:ext cx="1343209" cy="738664"/>
          </a:xfrm>
          <a:prstGeom prst="rect">
            <a:avLst/>
          </a:prstGeom>
          <a:noFill/>
        </p:spPr>
        <p:txBody>
          <a:bodyPr wrap="square" rtlCol="0">
            <a:spAutoFit/>
          </a:bodyPr>
          <a:lstStyle/>
          <a:p>
            <a:r>
              <a:rPr kumimoji="1" lang="ja-JP" altLang="en-US" sz="1400" dirty="0">
                <a:latin typeface="UD デジタル 教科書体 NK-R" panose="02020400000000000000" pitchFamily="18" charset="-128"/>
                <a:ea typeface="UD デジタル 教科書体 NK-R" panose="02020400000000000000" pitchFamily="18" charset="-128"/>
              </a:rPr>
              <a:t>大学での生物学にギャップを感じる</a:t>
            </a:r>
          </a:p>
        </p:txBody>
      </p:sp>
      <p:cxnSp>
        <p:nvCxnSpPr>
          <p:cNvPr id="6050" name="直線コネクタ 6049">
            <a:extLst>
              <a:ext uri="{FF2B5EF4-FFF2-40B4-BE49-F238E27FC236}">
                <a16:creationId xmlns:a16="http://schemas.microsoft.com/office/drawing/2014/main" id="{63F984BC-02B4-6FBF-9397-7470CD63C485}"/>
              </a:ext>
            </a:extLst>
          </p:cNvPr>
          <p:cNvCxnSpPr>
            <a:cxnSpLocks/>
          </p:cNvCxnSpPr>
          <p:nvPr/>
        </p:nvCxnSpPr>
        <p:spPr>
          <a:xfrm>
            <a:off x="6419439" y="2641263"/>
            <a:ext cx="743361" cy="1662574"/>
          </a:xfrm>
          <a:prstGeom prst="line">
            <a:avLst/>
          </a:prstGeom>
        </p:spPr>
        <p:style>
          <a:lnRef idx="1">
            <a:schemeClr val="accent1"/>
          </a:lnRef>
          <a:fillRef idx="0">
            <a:schemeClr val="accent1"/>
          </a:fillRef>
          <a:effectRef idx="0">
            <a:schemeClr val="accent1"/>
          </a:effectRef>
          <a:fontRef idx="minor">
            <a:schemeClr val="tx1"/>
          </a:fontRef>
        </p:style>
      </p:cxnSp>
      <p:sp>
        <p:nvSpPr>
          <p:cNvPr id="6090" name="吹き出し: 角を丸めた四角形 6089">
            <a:extLst>
              <a:ext uri="{FF2B5EF4-FFF2-40B4-BE49-F238E27FC236}">
                <a16:creationId xmlns:a16="http://schemas.microsoft.com/office/drawing/2014/main" id="{36986301-A041-A35D-18A5-AB3FF3163B6D}"/>
              </a:ext>
            </a:extLst>
          </p:cNvPr>
          <p:cNvSpPr/>
          <p:nvPr/>
        </p:nvSpPr>
        <p:spPr>
          <a:xfrm>
            <a:off x="6728752" y="4563110"/>
            <a:ext cx="1475448" cy="665072"/>
          </a:xfrm>
          <a:prstGeom prst="wedgeRoundRectCallout">
            <a:avLst>
              <a:gd name="adj1" fmla="val -19986"/>
              <a:gd name="adj2" fmla="val -80012"/>
              <a:gd name="adj3" fmla="val 1666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91" name="テキスト ボックス 6090">
            <a:extLst>
              <a:ext uri="{FF2B5EF4-FFF2-40B4-BE49-F238E27FC236}">
                <a16:creationId xmlns:a16="http://schemas.microsoft.com/office/drawing/2014/main" id="{28E39DDC-B336-820D-7758-CA5596543A98}"/>
              </a:ext>
            </a:extLst>
          </p:cNvPr>
          <p:cNvSpPr txBox="1"/>
          <p:nvPr/>
        </p:nvSpPr>
        <p:spPr>
          <a:xfrm>
            <a:off x="6810490" y="4621928"/>
            <a:ext cx="1343209" cy="523220"/>
          </a:xfrm>
          <a:prstGeom prst="rect">
            <a:avLst/>
          </a:prstGeom>
          <a:noFill/>
        </p:spPr>
        <p:txBody>
          <a:bodyPr wrap="square" rtlCol="0">
            <a:spAutoFit/>
          </a:bodyPr>
          <a:lstStyle/>
          <a:p>
            <a:r>
              <a:rPr kumimoji="1" lang="ja-JP" altLang="en-US" sz="1400" dirty="0">
                <a:latin typeface="UD デジタル 教科書体 NK-R" panose="02020400000000000000" pitchFamily="18" charset="-128"/>
                <a:ea typeface="UD デジタル 教科書体 NK-R" panose="02020400000000000000" pitchFamily="18" charset="-128"/>
              </a:rPr>
              <a:t>生態学に出会う</a:t>
            </a:r>
          </a:p>
        </p:txBody>
      </p:sp>
      <p:sp>
        <p:nvSpPr>
          <p:cNvPr id="6093" name="吹き出し: 角を丸めた四角形 6092">
            <a:extLst>
              <a:ext uri="{FF2B5EF4-FFF2-40B4-BE49-F238E27FC236}">
                <a16:creationId xmlns:a16="http://schemas.microsoft.com/office/drawing/2014/main" id="{40A6E37F-E307-5482-F16A-3FCCAE4AAEAB}"/>
              </a:ext>
            </a:extLst>
          </p:cNvPr>
          <p:cNvSpPr/>
          <p:nvPr/>
        </p:nvSpPr>
        <p:spPr>
          <a:xfrm>
            <a:off x="9842641" y="2651300"/>
            <a:ext cx="1475448" cy="794280"/>
          </a:xfrm>
          <a:prstGeom prst="wedgeRoundRectCallout">
            <a:avLst>
              <a:gd name="adj1" fmla="val -66316"/>
              <a:gd name="adj2" fmla="val -33069"/>
              <a:gd name="adj3" fmla="val 1666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94" name="テキスト ボックス 6093">
            <a:extLst>
              <a:ext uri="{FF2B5EF4-FFF2-40B4-BE49-F238E27FC236}">
                <a16:creationId xmlns:a16="http://schemas.microsoft.com/office/drawing/2014/main" id="{CC7F471E-2287-024C-2B32-38F2A6B4BD86}"/>
              </a:ext>
            </a:extLst>
          </p:cNvPr>
          <p:cNvSpPr txBox="1"/>
          <p:nvPr/>
        </p:nvSpPr>
        <p:spPr>
          <a:xfrm>
            <a:off x="9924379" y="2710118"/>
            <a:ext cx="1343209" cy="738664"/>
          </a:xfrm>
          <a:prstGeom prst="rect">
            <a:avLst/>
          </a:prstGeom>
          <a:noFill/>
        </p:spPr>
        <p:txBody>
          <a:bodyPr wrap="square" rtlCol="0">
            <a:spAutoFit/>
          </a:bodyPr>
          <a:lstStyle/>
          <a:p>
            <a:r>
              <a:rPr kumimoji="1" lang="ja-JP" altLang="en-US" sz="1400" dirty="0">
                <a:latin typeface="UD デジタル 教科書体 NK-R" panose="02020400000000000000" pitchFamily="18" charset="-128"/>
                <a:ea typeface="UD デジタル 教科書体 NK-R" panose="02020400000000000000" pitchFamily="18" charset="-128"/>
              </a:rPr>
              <a:t>水産資源についての調査を開始する</a:t>
            </a:r>
          </a:p>
        </p:txBody>
      </p:sp>
      <p:sp>
        <p:nvSpPr>
          <p:cNvPr id="6095" name="テキスト ボックス 6094">
            <a:extLst>
              <a:ext uri="{FF2B5EF4-FFF2-40B4-BE49-F238E27FC236}">
                <a16:creationId xmlns:a16="http://schemas.microsoft.com/office/drawing/2014/main" id="{84359AED-DFE6-F3C8-82B3-BEDAFF4BA36E}"/>
              </a:ext>
            </a:extLst>
          </p:cNvPr>
          <p:cNvSpPr txBox="1"/>
          <p:nvPr/>
        </p:nvSpPr>
        <p:spPr>
          <a:xfrm>
            <a:off x="6651474" y="1500296"/>
            <a:ext cx="1671434"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公務員を志望し始める</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6096" name="テキスト ボックス 6095">
            <a:extLst>
              <a:ext uri="{FF2B5EF4-FFF2-40B4-BE49-F238E27FC236}">
                <a16:creationId xmlns:a16="http://schemas.microsoft.com/office/drawing/2014/main" id="{B4C6A25C-84B4-403F-A837-C41759F3B34B}"/>
              </a:ext>
            </a:extLst>
          </p:cNvPr>
          <p:cNvSpPr txBox="1"/>
          <p:nvPr/>
        </p:nvSpPr>
        <p:spPr>
          <a:xfrm>
            <a:off x="8801240" y="1500295"/>
            <a:ext cx="2453781" cy="64633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物作りをしながら生きていきたい</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pic>
        <p:nvPicPr>
          <p:cNvPr id="6098" name="図 6097">
            <a:extLst>
              <a:ext uri="{FF2B5EF4-FFF2-40B4-BE49-F238E27FC236}">
                <a16:creationId xmlns:a16="http://schemas.microsoft.com/office/drawing/2014/main" id="{E2055053-CA3D-5D3E-E7DE-C39B180BE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6608" y="5212394"/>
            <a:ext cx="1059278" cy="1059278"/>
          </a:xfrm>
          <a:prstGeom prst="rect">
            <a:avLst/>
          </a:prstGeom>
        </p:spPr>
      </p:pic>
      <p:pic>
        <p:nvPicPr>
          <p:cNvPr id="6100" name="図 6099">
            <a:extLst>
              <a:ext uri="{FF2B5EF4-FFF2-40B4-BE49-F238E27FC236}">
                <a16:creationId xmlns:a16="http://schemas.microsoft.com/office/drawing/2014/main" id="{724EFEA8-B569-DD56-8A0B-C36F14BFE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937816" y="5267086"/>
            <a:ext cx="1253675" cy="1245682"/>
          </a:xfrm>
          <a:prstGeom prst="rect">
            <a:avLst/>
          </a:prstGeom>
        </p:spPr>
      </p:pic>
      <p:sp>
        <p:nvSpPr>
          <p:cNvPr id="6101" name="吹き出し: 角を丸めた四角形 6100">
            <a:extLst>
              <a:ext uri="{FF2B5EF4-FFF2-40B4-BE49-F238E27FC236}">
                <a16:creationId xmlns:a16="http://schemas.microsoft.com/office/drawing/2014/main" id="{3C2B202C-AAF4-C7F4-5F70-3F1E796DF341}"/>
              </a:ext>
            </a:extLst>
          </p:cNvPr>
          <p:cNvSpPr/>
          <p:nvPr/>
        </p:nvSpPr>
        <p:spPr>
          <a:xfrm>
            <a:off x="8287912" y="3127118"/>
            <a:ext cx="1475448" cy="794280"/>
          </a:xfrm>
          <a:prstGeom prst="wedgeRoundRectCallout">
            <a:avLst>
              <a:gd name="adj1" fmla="val -29613"/>
              <a:gd name="adj2" fmla="val -80012"/>
              <a:gd name="adj3" fmla="val 16667"/>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02" name="テキスト ボックス 6101">
            <a:extLst>
              <a:ext uri="{FF2B5EF4-FFF2-40B4-BE49-F238E27FC236}">
                <a16:creationId xmlns:a16="http://schemas.microsoft.com/office/drawing/2014/main" id="{9C55D053-9132-CFEB-4F1A-264E69B3C8B3}"/>
              </a:ext>
            </a:extLst>
          </p:cNvPr>
          <p:cNvSpPr txBox="1"/>
          <p:nvPr/>
        </p:nvSpPr>
        <p:spPr>
          <a:xfrm>
            <a:off x="8369650" y="3185936"/>
            <a:ext cx="1343209" cy="738664"/>
          </a:xfrm>
          <a:prstGeom prst="rect">
            <a:avLst/>
          </a:prstGeom>
          <a:noFill/>
        </p:spPr>
        <p:txBody>
          <a:bodyPr wrap="square" rtlCol="0">
            <a:spAutoFit/>
          </a:bodyPr>
          <a:lstStyle/>
          <a:p>
            <a:r>
              <a:rPr kumimoji="1" lang="ja-JP" altLang="en-US" sz="1400" dirty="0">
                <a:latin typeface="UD デジタル 教科書体 NK-R" panose="02020400000000000000" pitchFamily="18" charset="-128"/>
                <a:ea typeface="UD デジタル 教科書体 NK-R" panose="02020400000000000000" pitchFamily="18" charset="-128"/>
              </a:rPr>
              <a:t>人工生命に関するソフトウェアを開発する</a:t>
            </a:r>
          </a:p>
        </p:txBody>
      </p:sp>
      <p:pic>
        <p:nvPicPr>
          <p:cNvPr id="6104" name="図 6103">
            <a:extLst>
              <a:ext uri="{FF2B5EF4-FFF2-40B4-BE49-F238E27FC236}">
                <a16:creationId xmlns:a16="http://schemas.microsoft.com/office/drawing/2014/main" id="{58C0C32A-A9A8-84CB-6ECD-23CAE6D522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6933" y="4046490"/>
            <a:ext cx="1447091" cy="1447091"/>
          </a:xfrm>
          <a:prstGeom prst="rect">
            <a:avLst/>
          </a:prstGeom>
        </p:spPr>
      </p:pic>
    </p:spTree>
    <p:extLst>
      <p:ext uri="{BB962C8B-B14F-4D97-AF65-F5344CB8AC3E}">
        <p14:creationId xmlns:p14="http://schemas.microsoft.com/office/powerpoint/2010/main" val="407258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75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5992"/>
                                        </p:tgtEl>
                                        <p:attrNameLst>
                                          <p:attrName>style.visibility</p:attrName>
                                        </p:attrNameLst>
                                      </p:cBhvr>
                                      <p:to>
                                        <p:strVal val="visible"/>
                                      </p:to>
                                    </p:set>
                                    <p:animEffect transition="in" filter="wipe(left)">
                                      <p:cBhvr>
                                        <p:cTn id="10" dur="750"/>
                                        <p:tgtEl>
                                          <p:spTgt spid="5992"/>
                                        </p:tgtEl>
                                      </p:cBhvr>
                                    </p:animEffect>
                                  </p:childTnLst>
                                </p:cTn>
                              </p:par>
                            </p:childTnLst>
                          </p:cTn>
                        </p:par>
                        <p:par>
                          <p:cTn id="11" fill="hold">
                            <p:stCondLst>
                              <p:cond delay="750"/>
                            </p:stCondLst>
                            <p:childTnLst>
                              <p:par>
                                <p:cTn id="12" presetID="22" presetClass="entr" presetSubtype="4" fill="hold" grpId="0" nodeType="afterEffect">
                                  <p:stCondLst>
                                    <p:cond delay="0"/>
                                  </p:stCondLst>
                                  <p:childTnLst>
                                    <p:set>
                                      <p:cBhvr>
                                        <p:cTn id="13" dur="1" fill="hold">
                                          <p:stCondLst>
                                            <p:cond delay="0"/>
                                          </p:stCondLst>
                                        </p:cTn>
                                        <p:tgtEl>
                                          <p:spTgt spid="6023"/>
                                        </p:tgtEl>
                                        <p:attrNameLst>
                                          <p:attrName>style.visibility</p:attrName>
                                        </p:attrNameLst>
                                      </p:cBhvr>
                                      <p:to>
                                        <p:strVal val="visible"/>
                                      </p:to>
                                    </p:set>
                                    <p:animEffect transition="in" filter="wipe(down)">
                                      <p:cBhvr>
                                        <p:cTn id="14" dur="500"/>
                                        <p:tgtEl>
                                          <p:spTgt spid="602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031"/>
                                        </p:tgtEl>
                                        <p:attrNameLst>
                                          <p:attrName>style.visibility</p:attrName>
                                        </p:attrNameLst>
                                      </p:cBhvr>
                                      <p:to>
                                        <p:strVal val="visible"/>
                                      </p:to>
                                    </p:set>
                                    <p:animEffect transition="in" filter="wipe(down)">
                                      <p:cBhvr>
                                        <p:cTn id="17" dur="500"/>
                                        <p:tgtEl>
                                          <p:spTgt spid="603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032"/>
                                        </p:tgtEl>
                                        <p:attrNameLst>
                                          <p:attrName>style.visibility</p:attrName>
                                        </p:attrNameLst>
                                      </p:cBhvr>
                                      <p:to>
                                        <p:strVal val="visible"/>
                                      </p:to>
                                    </p:set>
                                    <p:animEffect transition="in" filter="wipe(down)">
                                      <p:cBhvr>
                                        <p:cTn id="20" dur="500"/>
                                        <p:tgtEl>
                                          <p:spTgt spid="603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033"/>
                                        </p:tgtEl>
                                        <p:attrNameLst>
                                          <p:attrName>style.visibility</p:attrName>
                                        </p:attrNameLst>
                                      </p:cBhvr>
                                      <p:to>
                                        <p:strVal val="visible"/>
                                      </p:to>
                                    </p:set>
                                    <p:animEffect transition="in" filter="wipe(down)">
                                      <p:cBhvr>
                                        <p:cTn id="23" dur="500"/>
                                        <p:tgtEl>
                                          <p:spTgt spid="60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036"/>
                                        </p:tgtEl>
                                        <p:attrNameLst>
                                          <p:attrName>style.visibility</p:attrName>
                                        </p:attrNameLst>
                                      </p:cBhvr>
                                      <p:to>
                                        <p:strVal val="visible"/>
                                      </p:to>
                                    </p:set>
                                    <p:animEffect transition="in" filter="wipe(down)">
                                      <p:cBhvr>
                                        <p:cTn id="28" dur="500"/>
                                        <p:tgtEl>
                                          <p:spTgt spid="60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70"/>
                                        </p:tgtEl>
                                        <p:attrNameLst>
                                          <p:attrName>style.visibility</p:attrName>
                                        </p:attrNameLst>
                                      </p:cBhvr>
                                      <p:to>
                                        <p:strVal val="visible"/>
                                      </p:to>
                                    </p:set>
                                    <p:animEffect transition="in" filter="fade">
                                      <p:cBhvr>
                                        <p:cTn id="31" dur="500"/>
                                        <p:tgtEl>
                                          <p:spTgt spid="6070"/>
                                        </p:tgtEl>
                                      </p:cBhvr>
                                    </p:animEffect>
                                  </p:childTnLst>
                                </p:cTn>
                              </p:par>
                              <p:par>
                                <p:cTn id="32" presetID="6" presetClass="entr" presetSubtype="16" fill="hold" nodeType="withEffect">
                                  <p:stCondLst>
                                    <p:cond delay="0"/>
                                  </p:stCondLst>
                                  <p:childTnLst>
                                    <p:set>
                                      <p:cBhvr>
                                        <p:cTn id="33" dur="1" fill="hold">
                                          <p:stCondLst>
                                            <p:cond delay="0"/>
                                          </p:stCondLst>
                                        </p:cTn>
                                        <p:tgtEl>
                                          <p:spTgt spid="6071"/>
                                        </p:tgtEl>
                                        <p:attrNameLst>
                                          <p:attrName>style.visibility</p:attrName>
                                        </p:attrNameLst>
                                      </p:cBhvr>
                                      <p:to>
                                        <p:strVal val="visible"/>
                                      </p:to>
                                    </p:set>
                                    <p:animEffect transition="in" filter="circle(in)">
                                      <p:cBhvr>
                                        <p:cTn id="34" dur="2000"/>
                                        <p:tgtEl>
                                          <p:spTgt spid="607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042"/>
                                        </p:tgtEl>
                                        <p:attrNameLst>
                                          <p:attrName>style.visibility</p:attrName>
                                        </p:attrNameLst>
                                      </p:cBhvr>
                                      <p:to>
                                        <p:strVal val="visible"/>
                                      </p:to>
                                    </p:set>
                                    <p:animEffect transition="in" filter="wipe(up)">
                                      <p:cBhvr>
                                        <p:cTn id="39" dur="500"/>
                                        <p:tgtEl>
                                          <p:spTgt spid="6042"/>
                                        </p:tgtEl>
                                      </p:cBhvr>
                                    </p:animEffect>
                                  </p:childTnLst>
                                </p:cTn>
                              </p:par>
                              <p:par>
                                <p:cTn id="40" presetID="6" presetClass="entr" presetSubtype="16" fill="hold" nodeType="withEffect">
                                  <p:stCondLst>
                                    <p:cond delay="0"/>
                                  </p:stCondLst>
                                  <p:childTnLst>
                                    <p:set>
                                      <p:cBhvr>
                                        <p:cTn id="41" dur="1" fill="hold">
                                          <p:stCondLst>
                                            <p:cond delay="0"/>
                                          </p:stCondLst>
                                        </p:cTn>
                                        <p:tgtEl>
                                          <p:spTgt spid="6079"/>
                                        </p:tgtEl>
                                        <p:attrNameLst>
                                          <p:attrName>style.visibility</p:attrName>
                                        </p:attrNameLst>
                                      </p:cBhvr>
                                      <p:to>
                                        <p:strVal val="visible"/>
                                      </p:to>
                                    </p:set>
                                    <p:animEffect transition="in" filter="circle(in)">
                                      <p:cBhvr>
                                        <p:cTn id="42" dur="2000"/>
                                        <p:tgtEl>
                                          <p:spTgt spid="607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81"/>
                                        </p:tgtEl>
                                        <p:attrNameLst>
                                          <p:attrName>style.visibility</p:attrName>
                                        </p:attrNameLst>
                                      </p:cBhvr>
                                      <p:to>
                                        <p:strVal val="visible"/>
                                      </p:to>
                                    </p:set>
                                    <p:animEffect transition="in" filter="fade">
                                      <p:cBhvr>
                                        <p:cTn id="45" dur="500"/>
                                        <p:tgtEl>
                                          <p:spTgt spid="608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083"/>
                                        </p:tgtEl>
                                        <p:attrNameLst>
                                          <p:attrName>style.visibility</p:attrName>
                                        </p:attrNameLst>
                                      </p:cBhvr>
                                      <p:to>
                                        <p:strVal val="visible"/>
                                      </p:to>
                                    </p:set>
                                    <p:animEffect transition="in" filter="fade">
                                      <p:cBhvr>
                                        <p:cTn id="48" dur="500"/>
                                        <p:tgtEl>
                                          <p:spTgt spid="608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082"/>
                                        </p:tgtEl>
                                        <p:attrNameLst>
                                          <p:attrName>style.visibility</p:attrName>
                                        </p:attrNameLst>
                                      </p:cBhvr>
                                      <p:to>
                                        <p:strVal val="visible"/>
                                      </p:to>
                                    </p:set>
                                    <p:animEffect transition="in" filter="fade">
                                      <p:cBhvr>
                                        <p:cTn id="51" dur="500"/>
                                        <p:tgtEl>
                                          <p:spTgt spid="60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6047"/>
                                        </p:tgtEl>
                                        <p:attrNameLst>
                                          <p:attrName>style.visibility</p:attrName>
                                        </p:attrNameLst>
                                      </p:cBhvr>
                                      <p:to>
                                        <p:strVal val="visible"/>
                                      </p:to>
                                    </p:set>
                                    <p:animEffect transition="in" filter="wipe(down)">
                                      <p:cBhvr>
                                        <p:cTn id="56" dur="500"/>
                                        <p:tgtEl>
                                          <p:spTgt spid="6047"/>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6073"/>
                                        </p:tgtEl>
                                        <p:attrNameLst>
                                          <p:attrName>style.visibility</p:attrName>
                                        </p:attrNameLst>
                                      </p:cBhvr>
                                      <p:to>
                                        <p:strVal val="visible"/>
                                      </p:to>
                                    </p:set>
                                    <p:animEffect transition="in" filter="wipe(down)">
                                      <p:cBhvr>
                                        <p:cTn id="60" dur="500"/>
                                        <p:tgtEl>
                                          <p:spTgt spid="60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84"/>
                                        </p:tgtEl>
                                        <p:attrNameLst>
                                          <p:attrName>style.visibility</p:attrName>
                                        </p:attrNameLst>
                                      </p:cBhvr>
                                      <p:to>
                                        <p:strVal val="visible"/>
                                      </p:to>
                                    </p:set>
                                    <p:animEffect transition="in" filter="fade">
                                      <p:cBhvr>
                                        <p:cTn id="63" dur="500"/>
                                        <p:tgtEl>
                                          <p:spTgt spid="608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086"/>
                                        </p:tgtEl>
                                        <p:attrNameLst>
                                          <p:attrName>style.visibility</p:attrName>
                                        </p:attrNameLst>
                                      </p:cBhvr>
                                      <p:to>
                                        <p:strVal val="visible"/>
                                      </p:to>
                                    </p:set>
                                    <p:animEffect transition="in" filter="fade">
                                      <p:cBhvr>
                                        <p:cTn id="66" dur="500"/>
                                        <p:tgtEl>
                                          <p:spTgt spid="608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085"/>
                                        </p:tgtEl>
                                        <p:attrNameLst>
                                          <p:attrName>style.visibility</p:attrName>
                                        </p:attrNameLst>
                                      </p:cBhvr>
                                      <p:to>
                                        <p:strVal val="visible"/>
                                      </p:to>
                                    </p:set>
                                    <p:animEffect transition="in" filter="fade">
                                      <p:cBhvr>
                                        <p:cTn id="69" dur="500"/>
                                        <p:tgtEl>
                                          <p:spTgt spid="608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6050"/>
                                        </p:tgtEl>
                                        <p:attrNameLst>
                                          <p:attrName>style.visibility</p:attrName>
                                        </p:attrNameLst>
                                      </p:cBhvr>
                                      <p:to>
                                        <p:strVal val="visible"/>
                                      </p:to>
                                    </p:set>
                                    <p:animEffect transition="in" filter="wipe(up)">
                                      <p:cBhvr>
                                        <p:cTn id="74" dur="500"/>
                                        <p:tgtEl>
                                          <p:spTgt spid="605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089"/>
                                        </p:tgtEl>
                                        <p:attrNameLst>
                                          <p:attrName>style.visibility</p:attrName>
                                        </p:attrNameLst>
                                      </p:cBhvr>
                                      <p:to>
                                        <p:strVal val="visible"/>
                                      </p:to>
                                    </p:set>
                                    <p:animEffect transition="in" filter="fade">
                                      <p:cBhvr>
                                        <p:cTn id="77" dur="500"/>
                                        <p:tgtEl>
                                          <p:spTgt spid="608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88"/>
                                        </p:tgtEl>
                                        <p:attrNameLst>
                                          <p:attrName>style.visibility</p:attrName>
                                        </p:attrNameLst>
                                      </p:cBhvr>
                                      <p:to>
                                        <p:strVal val="visible"/>
                                      </p:to>
                                    </p:set>
                                    <p:animEffect transition="in" filter="fade">
                                      <p:cBhvr>
                                        <p:cTn id="80" dur="500"/>
                                        <p:tgtEl>
                                          <p:spTgt spid="6088"/>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6052"/>
                                        </p:tgtEl>
                                        <p:attrNameLst>
                                          <p:attrName>style.visibility</p:attrName>
                                        </p:attrNameLst>
                                      </p:cBhvr>
                                      <p:to>
                                        <p:strVal val="visible"/>
                                      </p:to>
                                    </p:set>
                                    <p:animEffect transition="in" filter="wipe(down)">
                                      <p:cBhvr>
                                        <p:cTn id="84" dur="500"/>
                                        <p:tgtEl>
                                          <p:spTgt spid="60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095"/>
                                        </p:tgtEl>
                                        <p:attrNameLst>
                                          <p:attrName>style.visibility</p:attrName>
                                        </p:attrNameLst>
                                      </p:cBhvr>
                                      <p:to>
                                        <p:strVal val="visible"/>
                                      </p:to>
                                    </p:set>
                                    <p:animEffect transition="in" filter="fade">
                                      <p:cBhvr>
                                        <p:cTn id="87" dur="500"/>
                                        <p:tgtEl>
                                          <p:spTgt spid="609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091"/>
                                        </p:tgtEl>
                                        <p:attrNameLst>
                                          <p:attrName>style.visibility</p:attrName>
                                        </p:attrNameLst>
                                      </p:cBhvr>
                                      <p:to>
                                        <p:strVal val="visible"/>
                                      </p:to>
                                    </p:set>
                                    <p:animEffect transition="in" filter="fade">
                                      <p:cBhvr>
                                        <p:cTn id="90" dur="500"/>
                                        <p:tgtEl>
                                          <p:spTgt spid="609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090"/>
                                        </p:tgtEl>
                                        <p:attrNameLst>
                                          <p:attrName>style.visibility</p:attrName>
                                        </p:attrNameLst>
                                      </p:cBhvr>
                                      <p:to>
                                        <p:strVal val="visible"/>
                                      </p:to>
                                    </p:set>
                                    <p:animEffect transition="in" filter="fade">
                                      <p:cBhvr>
                                        <p:cTn id="93" dur="500"/>
                                        <p:tgtEl>
                                          <p:spTgt spid="6090"/>
                                        </p:tgtEl>
                                      </p:cBhvr>
                                    </p:animEffect>
                                  </p:childTnLst>
                                </p:cTn>
                              </p:par>
                              <p:par>
                                <p:cTn id="94" presetID="31" presetClass="entr" presetSubtype="0" fill="hold" nodeType="withEffect">
                                  <p:stCondLst>
                                    <p:cond delay="0"/>
                                  </p:stCondLst>
                                  <p:childTnLst>
                                    <p:set>
                                      <p:cBhvr>
                                        <p:cTn id="95" dur="1" fill="hold">
                                          <p:stCondLst>
                                            <p:cond delay="0"/>
                                          </p:stCondLst>
                                        </p:cTn>
                                        <p:tgtEl>
                                          <p:spTgt spid="6100"/>
                                        </p:tgtEl>
                                        <p:attrNameLst>
                                          <p:attrName>style.visibility</p:attrName>
                                        </p:attrNameLst>
                                      </p:cBhvr>
                                      <p:to>
                                        <p:strVal val="visible"/>
                                      </p:to>
                                    </p:set>
                                    <p:anim calcmode="lin" valueType="num">
                                      <p:cBhvr>
                                        <p:cTn id="96" dur="750" fill="hold"/>
                                        <p:tgtEl>
                                          <p:spTgt spid="6100"/>
                                        </p:tgtEl>
                                        <p:attrNameLst>
                                          <p:attrName>ppt_w</p:attrName>
                                        </p:attrNameLst>
                                      </p:cBhvr>
                                      <p:tavLst>
                                        <p:tav tm="0">
                                          <p:val>
                                            <p:fltVal val="0"/>
                                          </p:val>
                                        </p:tav>
                                        <p:tav tm="100000">
                                          <p:val>
                                            <p:strVal val="#ppt_w"/>
                                          </p:val>
                                        </p:tav>
                                      </p:tavLst>
                                    </p:anim>
                                    <p:anim calcmode="lin" valueType="num">
                                      <p:cBhvr>
                                        <p:cTn id="97" dur="750" fill="hold"/>
                                        <p:tgtEl>
                                          <p:spTgt spid="6100"/>
                                        </p:tgtEl>
                                        <p:attrNameLst>
                                          <p:attrName>ppt_h</p:attrName>
                                        </p:attrNameLst>
                                      </p:cBhvr>
                                      <p:tavLst>
                                        <p:tav tm="0">
                                          <p:val>
                                            <p:fltVal val="0"/>
                                          </p:val>
                                        </p:tav>
                                        <p:tav tm="100000">
                                          <p:val>
                                            <p:strVal val="#ppt_h"/>
                                          </p:val>
                                        </p:tav>
                                      </p:tavLst>
                                    </p:anim>
                                    <p:anim calcmode="lin" valueType="num">
                                      <p:cBhvr>
                                        <p:cTn id="98" dur="750" fill="hold"/>
                                        <p:tgtEl>
                                          <p:spTgt spid="6100"/>
                                        </p:tgtEl>
                                        <p:attrNameLst>
                                          <p:attrName>style.rotation</p:attrName>
                                        </p:attrNameLst>
                                      </p:cBhvr>
                                      <p:tavLst>
                                        <p:tav tm="0">
                                          <p:val>
                                            <p:fltVal val="90"/>
                                          </p:val>
                                        </p:tav>
                                        <p:tav tm="100000">
                                          <p:val>
                                            <p:fltVal val="0"/>
                                          </p:val>
                                        </p:tav>
                                      </p:tavLst>
                                    </p:anim>
                                    <p:animEffect transition="in" filter="fade">
                                      <p:cBhvr>
                                        <p:cTn id="99" dur="750"/>
                                        <p:tgtEl>
                                          <p:spTgt spid="6100"/>
                                        </p:tgtEl>
                                      </p:cBhvr>
                                    </p:animEffect>
                                  </p:childTnLst>
                                </p:cTn>
                              </p:par>
                              <p:par>
                                <p:cTn id="100" presetID="45" presetClass="entr" presetSubtype="0" fill="hold" nodeType="withEffect">
                                  <p:stCondLst>
                                    <p:cond delay="0"/>
                                  </p:stCondLst>
                                  <p:childTnLst>
                                    <p:set>
                                      <p:cBhvr>
                                        <p:cTn id="101" dur="1" fill="hold">
                                          <p:stCondLst>
                                            <p:cond delay="0"/>
                                          </p:stCondLst>
                                        </p:cTn>
                                        <p:tgtEl>
                                          <p:spTgt spid="6098"/>
                                        </p:tgtEl>
                                        <p:attrNameLst>
                                          <p:attrName>style.visibility</p:attrName>
                                        </p:attrNameLst>
                                      </p:cBhvr>
                                      <p:to>
                                        <p:strVal val="visible"/>
                                      </p:to>
                                    </p:set>
                                    <p:animEffect transition="in" filter="fade">
                                      <p:cBhvr>
                                        <p:cTn id="102" dur="1000"/>
                                        <p:tgtEl>
                                          <p:spTgt spid="6098"/>
                                        </p:tgtEl>
                                      </p:cBhvr>
                                    </p:animEffect>
                                    <p:anim calcmode="lin" valueType="num">
                                      <p:cBhvr>
                                        <p:cTn id="103" dur="1000" fill="hold"/>
                                        <p:tgtEl>
                                          <p:spTgt spid="6098"/>
                                        </p:tgtEl>
                                        <p:attrNameLst>
                                          <p:attrName>ppt_w</p:attrName>
                                        </p:attrNameLst>
                                      </p:cBhvr>
                                      <p:tavLst>
                                        <p:tav tm="0" fmla="#ppt_w*sin(2.5*pi*$)">
                                          <p:val>
                                            <p:fltVal val="0"/>
                                          </p:val>
                                        </p:tav>
                                        <p:tav tm="100000">
                                          <p:val>
                                            <p:fltVal val="1"/>
                                          </p:val>
                                        </p:tav>
                                      </p:tavLst>
                                    </p:anim>
                                    <p:anim calcmode="lin" valueType="num">
                                      <p:cBhvr>
                                        <p:cTn id="104" dur="1000" fill="hold"/>
                                        <p:tgtEl>
                                          <p:spTgt spid="6098"/>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6054"/>
                                        </p:tgtEl>
                                        <p:attrNameLst>
                                          <p:attrName>style.visibility</p:attrName>
                                        </p:attrNameLst>
                                      </p:cBhvr>
                                      <p:to>
                                        <p:strVal val="visible"/>
                                      </p:to>
                                    </p:set>
                                    <p:animEffect transition="in" filter="wipe(down)">
                                      <p:cBhvr>
                                        <p:cTn id="109" dur="500"/>
                                        <p:tgtEl>
                                          <p:spTgt spid="605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102"/>
                                        </p:tgtEl>
                                        <p:attrNameLst>
                                          <p:attrName>style.visibility</p:attrName>
                                        </p:attrNameLst>
                                      </p:cBhvr>
                                      <p:to>
                                        <p:strVal val="visible"/>
                                      </p:to>
                                    </p:set>
                                    <p:animEffect transition="in" filter="fade">
                                      <p:cBhvr>
                                        <p:cTn id="112" dur="500"/>
                                        <p:tgtEl>
                                          <p:spTgt spid="610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01"/>
                                        </p:tgtEl>
                                        <p:attrNameLst>
                                          <p:attrName>style.visibility</p:attrName>
                                        </p:attrNameLst>
                                      </p:cBhvr>
                                      <p:to>
                                        <p:strVal val="visible"/>
                                      </p:to>
                                    </p:set>
                                    <p:animEffect transition="in" filter="fade">
                                      <p:cBhvr>
                                        <p:cTn id="115" dur="500"/>
                                        <p:tgtEl>
                                          <p:spTgt spid="6101"/>
                                        </p:tgtEl>
                                      </p:cBhvr>
                                    </p:animEffect>
                                  </p:childTnLst>
                                </p:cTn>
                              </p:par>
                            </p:childTnLst>
                          </p:cTn>
                        </p:par>
                        <p:par>
                          <p:cTn id="116" fill="hold">
                            <p:stCondLst>
                              <p:cond delay="500"/>
                            </p:stCondLst>
                            <p:childTnLst>
                              <p:par>
                                <p:cTn id="117" presetID="22" presetClass="entr" presetSubtype="4" fill="hold" nodeType="afterEffect">
                                  <p:stCondLst>
                                    <p:cond delay="0"/>
                                  </p:stCondLst>
                                  <p:childTnLst>
                                    <p:set>
                                      <p:cBhvr>
                                        <p:cTn id="118" dur="1" fill="hold">
                                          <p:stCondLst>
                                            <p:cond delay="0"/>
                                          </p:stCondLst>
                                        </p:cTn>
                                        <p:tgtEl>
                                          <p:spTgt spid="6064"/>
                                        </p:tgtEl>
                                        <p:attrNameLst>
                                          <p:attrName>style.visibility</p:attrName>
                                        </p:attrNameLst>
                                      </p:cBhvr>
                                      <p:to>
                                        <p:strVal val="visible"/>
                                      </p:to>
                                    </p:set>
                                    <p:animEffect transition="in" filter="wipe(down)">
                                      <p:cBhvr>
                                        <p:cTn id="119" dur="500"/>
                                        <p:tgtEl>
                                          <p:spTgt spid="6064"/>
                                        </p:tgtEl>
                                      </p:cBhvr>
                                    </p:animEffect>
                                  </p:childTnLst>
                                </p:cTn>
                              </p:par>
                              <p:par>
                                <p:cTn id="120" presetID="2" presetClass="entr" presetSubtype="2" fill="hold" nodeType="withEffect">
                                  <p:stCondLst>
                                    <p:cond delay="0"/>
                                  </p:stCondLst>
                                  <p:childTnLst>
                                    <p:set>
                                      <p:cBhvr>
                                        <p:cTn id="121" dur="1" fill="hold">
                                          <p:stCondLst>
                                            <p:cond delay="0"/>
                                          </p:stCondLst>
                                        </p:cTn>
                                        <p:tgtEl>
                                          <p:spTgt spid="6104"/>
                                        </p:tgtEl>
                                        <p:attrNameLst>
                                          <p:attrName>style.visibility</p:attrName>
                                        </p:attrNameLst>
                                      </p:cBhvr>
                                      <p:to>
                                        <p:strVal val="visible"/>
                                      </p:to>
                                    </p:set>
                                    <p:anim calcmode="lin" valueType="num">
                                      <p:cBhvr additive="base">
                                        <p:cTn id="122" dur="500" fill="hold"/>
                                        <p:tgtEl>
                                          <p:spTgt spid="6104"/>
                                        </p:tgtEl>
                                        <p:attrNameLst>
                                          <p:attrName>ppt_x</p:attrName>
                                        </p:attrNameLst>
                                      </p:cBhvr>
                                      <p:tavLst>
                                        <p:tav tm="0">
                                          <p:val>
                                            <p:strVal val="1+#ppt_w/2"/>
                                          </p:val>
                                        </p:tav>
                                        <p:tav tm="100000">
                                          <p:val>
                                            <p:strVal val="#ppt_x"/>
                                          </p:val>
                                        </p:tav>
                                      </p:tavLst>
                                    </p:anim>
                                    <p:anim calcmode="lin" valueType="num">
                                      <p:cBhvr additive="base">
                                        <p:cTn id="123" dur="500" fill="hold"/>
                                        <p:tgtEl>
                                          <p:spTgt spid="6104"/>
                                        </p:tgtEl>
                                        <p:attrNameLst>
                                          <p:attrName>ppt_y</p:attrName>
                                        </p:attrNameLst>
                                      </p:cBhvr>
                                      <p:tavLst>
                                        <p:tav tm="0">
                                          <p:val>
                                            <p:strVal val="#ppt_y"/>
                                          </p:val>
                                        </p:tav>
                                        <p:tav tm="100000">
                                          <p:val>
                                            <p:strVal val="#ppt_y"/>
                                          </p:val>
                                        </p:tav>
                                      </p:tavLst>
                                    </p:anim>
                                  </p:childTnLst>
                                </p:cTn>
                              </p:par>
                              <p:par>
                                <p:cTn id="124" presetID="10" presetClass="entr" presetSubtype="0" fill="hold" grpId="0" nodeType="withEffect">
                                  <p:stCondLst>
                                    <p:cond delay="0"/>
                                  </p:stCondLst>
                                  <p:childTnLst>
                                    <p:set>
                                      <p:cBhvr>
                                        <p:cTn id="125" dur="1" fill="hold">
                                          <p:stCondLst>
                                            <p:cond delay="0"/>
                                          </p:stCondLst>
                                        </p:cTn>
                                        <p:tgtEl>
                                          <p:spTgt spid="6094"/>
                                        </p:tgtEl>
                                        <p:attrNameLst>
                                          <p:attrName>style.visibility</p:attrName>
                                        </p:attrNameLst>
                                      </p:cBhvr>
                                      <p:to>
                                        <p:strVal val="visible"/>
                                      </p:to>
                                    </p:set>
                                    <p:animEffect transition="in" filter="fade">
                                      <p:cBhvr>
                                        <p:cTn id="126" dur="500"/>
                                        <p:tgtEl>
                                          <p:spTgt spid="60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093"/>
                                        </p:tgtEl>
                                        <p:attrNameLst>
                                          <p:attrName>style.visibility</p:attrName>
                                        </p:attrNameLst>
                                      </p:cBhvr>
                                      <p:to>
                                        <p:strVal val="visible"/>
                                      </p:to>
                                    </p:set>
                                    <p:animEffect transition="in" filter="fade">
                                      <p:cBhvr>
                                        <p:cTn id="129" dur="500"/>
                                        <p:tgtEl>
                                          <p:spTgt spid="609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096"/>
                                        </p:tgtEl>
                                        <p:attrNameLst>
                                          <p:attrName>style.visibility</p:attrName>
                                        </p:attrNameLst>
                                      </p:cBhvr>
                                      <p:to>
                                        <p:strVal val="visible"/>
                                      </p:to>
                                    </p:set>
                                    <p:animEffect transition="in" filter="fade">
                                      <p:cBhvr>
                                        <p:cTn id="132" dur="500"/>
                                        <p:tgtEl>
                                          <p:spTgt spid="6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3" grpId="0"/>
      <p:bldP spid="6082" grpId="0" animBg="1"/>
      <p:bldP spid="6042" grpId="0" animBg="1"/>
      <p:bldP spid="6031" grpId="0"/>
      <p:bldP spid="6032" grpId="0"/>
      <p:bldP spid="6033" grpId="0"/>
      <p:bldP spid="6070" grpId="0"/>
      <p:bldP spid="6081" grpId="0"/>
      <p:bldP spid="6083" grpId="0"/>
      <p:bldP spid="6084" grpId="0"/>
      <p:bldP spid="6085" grpId="0" animBg="1"/>
      <p:bldP spid="6086" grpId="0"/>
      <p:bldP spid="6088" grpId="0" animBg="1"/>
      <p:bldP spid="6089" grpId="0"/>
      <p:bldP spid="6090" grpId="0" animBg="1"/>
      <p:bldP spid="6091" grpId="0"/>
      <p:bldP spid="6093" grpId="0" animBg="1"/>
      <p:bldP spid="6094" grpId="0"/>
      <p:bldP spid="6095" grpId="0"/>
      <p:bldP spid="6096" grpId="0"/>
      <p:bldP spid="6101" grpId="0" animBg="1"/>
      <p:bldP spid="61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3A0A4DF-89F9-111B-ADD8-A710117E502B}"/>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838200" y="218370"/>
            <a:ext cx="2322250" cy="9669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小学生時代</a:t>
            </a:r>
          </a:p>
        </p:txBody>
      </p:sp>
      <p:sp>
        <p:nvSpPr>
          <p:cNvPr id="6" name="テキスト ボックス 5">
            <a:extLst>
              <a:ext uri="{FF2B5EF4-FFF2-40B4-BE49-F238E27FC236}">
                <a16:creationId xmlns:a16="http://schemas.microsoft.com/office/drawing/2014/main" id="{EADBFF0D-CCC4-0939-7F4C-0F1B78C5F907}"/>
              </a:ext>
            </a:extLst>
          </p:cNvPr>
          <p:cNvSpPr txBox="1"/>
          <p:nvPr/>
        </p:nvSpPr>
        <p:spPr>
          <a:xfrm>
            <a:off x="736600" y="1189153"/>
            <a:ext cx="4630445"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実家の</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圃場で物作り</a:t>
            </a:r>
            <a:r>
              <a:rPr kumimoji="1" lang="ja-JP" altLang="en-US" dirty="0">
                <a:latin typeface="UD デジタル 教科書体 NK-R" panose="02020400000000000000" pitchFamily="18" charset="-128"/>
                <a:ea typeface="UD デジタル 教科書体 NK-R" panose="02020400000000000000" pitchFamily="18" charset="-128"/>
              </a:rPr>
              <a:t>をしながら過ごしました。</a:t>
            </a:r>
          </a:p>
        </p:txBody>
      </p:sp>
      <p:pic>
        <p:nvPicPr>
          <p:cNvPr id="2050" name="Picture 2" descr="ある日の学校～罠でエビをつかまえる！～ | かめーかめーブログ ...">
            <a:extLst>
              <a:ext uri="{FF2B5EF4-FFF2-40B4-BE49-F238E27FC236}">
                <a16:creationId xmlns:a16="http://schemas.microsoft.com/office/drawing/2014/main" id="{835990DC-FDD7-3A87-27C5-8558FE5C1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437" y="3429000"/>
            <a:ext cx="1601898" cy="213916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D437E00-837E-47FC-6640-B9E3853AE943}"/>
              </a:ext>
            </a:extLst>
          </p:cNvPr>
          <p:cNvSpPr txBox="1"/>
          <p:nvPr/>
        </p:nvSpPr>
        <p:spPr>
          <a:xfrm>
            <a:off x="6273683" y="2096737"/>
            <a:ext cx="5390240" cy="923330"/>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害獣を防ぐための</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フェンス</a:t>
            </a:r>
            <a:r>
              <a:rPr kumimoji="1" lang="ja-JP" altLang="en-US" dirty="0">
                <a:latin typeface="UD デジタル 教科書体 NK-R" panose="02020400000000000000" pitchFamily="18" charset="-128"/>
                <a:ea typeface="UD デジタル 教科書体 NK-R" panose="02020400000000000000" pitchFamily="18" charset="-128"/>
              </a:rPr>
              <a:t>作りや、水路と水田にペットボトルで作った</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罠</a:t>
            </a:r>
            <a:r>
              <a:rPr kumimoji="1" lang="ja-JP" altLang="en-US" dirty="0">
                <a:latin typeface="UD デジタル 教科書体 NK-R" panose="02020400000000000000" pitchFamily="18" charset="-128"/>
                <a:ea typeface="UD デジタル 教科書体 NK-R" panose="02020400000000000000" pitchFamily="18" charset="-128"/>
              </a:rPr>
              <a:t>を仕掛け、エビやドジョウ、水生昆虫を捕獲するなど、生き物に関する</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物作りが主な娯楽</a:t>
            </a:r>
            <a:r>
              <a:rPr kumimoji="1" lang="ja-JP" altLang="en-US" dirty="0">
                <a:latin typeface="UD デジタル 教科書体 NK-R" panose="02020400000000000000" pitchFamily="18" charset="-128"/>
                <a:ea typeface="UD デジタル 教科書体 NK-R" panose="02020400000000000000" pitchFamily="18" charset="-128"/>
              </a:rPr>
              <a:t>でした。</a:t>
            </a:r>
          </a:p>
        </p:txBody>
      </p:sp>
      <p:pic>
        <p:nvPicPr>
          <p:cNvPr id="2054" name="Picture 6" descr="カブトムシの採集方法！トラップを使った簡単な捕まえ方の体験記 ...">
            <a:extLst>
              <a:ext uri="{FF2B5EF4-FFF2-40B4-BE49-F238E27FC236}">
                <a16:creationId xmlns:a16="http://schemas.microsoft.com/office/drawing/2014/main" id="{83F8F913-5F73-67BF-0C05-DFFFBA512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2743" y="3429000"/>
            <a:ext cx="3171180" cy="2145831"/>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FE8789BE-3CD3-56B8-B3CF-4F98633E9951}"/>
              </a:ext>
            </a:extLst>
          </p:cNvPr>
          <p:cNvPicPr>
            <a:picLocks noChangeAspect="1"/>
          </p:cNvPicPr>
          <p:nvPr/>
        </p:nvPicPr>
        <p:blipFill>
          <a:blip r:embed="rId5"/>
          <a:stretch>
            <a:fillRect/>
          </a:stretch>
        </p:blipFill>
        <p:spPr>
          <a:xfrm>
            <a:off x="272971" y="1636689"/>
            <a:ext cx="5988009" cy="4809267"/>
          </a:xfrm>
          <a:prstGeom prst="rect">
            <a:avLst/>
          </a:prstGeom>
        </p:spPr>
      </p:pic>
    </p:spTree>
    <p:extLst>
      <p:ext uri="{BB962C8B-B14F-4D97-AF65-F5344CB8AC3E}">
        <p14:creationId xmlns:p14="http://schemas.microsoft.com/office/powerpoint/2010/main" val="3658829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7E1BCBFC-A1C4-0E80-09A3-67080E36BD5E}"/>
              </a:ext>
            </a:extLst>
          </p:cNvPr>
          <p:cNvPicPr>
            <a:picLocks noChangeAspect="1"/>
          </p:cNvPicPr>
          <p:nvPr/>
        </p:nvPicPr>
        <p:blipFill>
          <a:blip r:embed="rId2"/>
          <a:stretch>
            <a:fillRect/>
          </a:stretch>
        </p:blipFill>
        <p:spPr>
          <a:xfrm>
            <a:off x="0" y="0"/>
            <a:ext cx="12192000" cy="6846864"/>
          </a:xfrm>
          <a:prstGeom prst="rect">
            <a:avLst/>
          </a:prstGeom>
        </p:spPr>
      </p:pic>
      <p:sp>
        <p:nvSpPr>
          <p:cNvPr id="30" name="正方形/長方形 29">
            <a:extLst>
              <a:ext uri="{FF2B5EF4-FFF2-40B4-BE49-F238E27FC236}">
                <a16:creationId xmlns:a16="http://schemas.microsoft.com/office/drawing/2014/main" id="{622109FB-B1C8-E5D7-A00A-E1F9B3A24A64}"/>
              </a:ext>
            </a:extLst>
          </p:cNvPr>
          <p:cNvSpPr/>
          <p:nvPr/>
        </p:nvSpPr>
        <p:spPr>
          <a:xfrm>
            <a:off x="3081232" y="5095899"/>
            <a:ext cx="3014767" cy="16150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F051F7D-1A4C-900E-AE4A-F3F95CC6A7CC}"/>
              </a:ext>
            </a:extLst>
          </p:cNvPr>
          <p:cNvSpPr/>
          <p:nvPr/>
        </p:nvSpPr>
        <p:spPr>
          <a:xfrm>
            <a:off x="6011999" y="1283185"/>
            <a:ext cx="5916144" cy="376901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3E124FD9-0F85-03D2-4729-7F161B5A9FDA}"/>
              </a:ext>
            </a:extLst>
          </p:cNvPr>
          <p:cNvSpPr/>
          <p:nvPr/>
        </p:nvSpPr>
        <p:spPr>
          <a:xfrm>
            <a:off x="106490" y="5105413"/>
            <a:ext cx="2840120" cy="16150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7E78285A-CCE3-FA82-501B-B3DD0EDA09F1}"/>
              </a:ext>
            </a:extLst>
          </p:cNvPr>
          <p:cNvSpPr/>
          <p:nvPr/>
        </p:nvSpPr>
        <p:spPr>
          <a:xfrm>
            <a:off x="106490" y="1310396"/>
            <a:ext cx="2840120" cy="19481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3E29E62-BCA0-AFB6-8BB7-CC8F4DFFD592}"/>
              </a:ext>
            </a:extLst>
          </p:cNvPr>
          <p:cNvSpPr/>
          <p:nvPr/>
        </p:nvSpPr>
        <p:spPr>
          <a:xfrm>
            <a:off x="3065389" y="1283185"/>
            <a:ext cx="2571137" cy="210038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3DF1E55-4574-2C70-0A67-E785302AB5E8}"/>
              </a:ext>
            </a:extLst>
          </p:cNvPr>
          <p:cNvSpPr/>
          <p:nvPr/>
        </p:nvSpPr>
        <p:spPr>
          <a:xfrm>
            <a:off x="90525" y="3383570"/>
            <a:ext cx="5546001" cy="161509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838200" y="218370"/>
            <a:ext cx="2322250" cy="9669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小学生時代</a:t>
            </a:r>
          </a:p>
        </p:txBody>
      </p:sp>
      <p:sp>
        <p:nvSpPr>
          <p:cNvPr id="6" name="テキスト ボックス 5">
            <a:extLst>
              <a:ext uri="{FF2B5EF4-FFF2-40B4-BE49-F238E27FC236}">
                <a16:creationId xmlns:a16="http://schemas.microsoft.com/office/drawing/2014/main" id="{EADBFF0D-CCC4-0939-7F4C-0F1B78C5F907}"/>
              </a:ext>
            </a:extLst>
          </p:cNvPr>
          <p:cNvSpPr txBox="1"/>
          <p:nvPr/>
        </p:nvSpPr>
        <p:spPr>
          <a:xfrm>
            <a:off x="838200" y="1000668"/>
            <a:ext cx="4630445"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実家の圃場で物作りをしながら過ごしました。</a:t>
            </a:r>
          </a:p>
        </p:txBody>
      </p:sp>
      <p:sp>
        <p:nvSpPr>
          <p:cNvPr id="12" name="テキスト ボックス 11">
            <a:extLst>
              <a:ext uri="{FF2B5EF4-FFF2-40B4-BE49-F238E27FC236}">
                <a16:creationId xmlns:a16="http://schemas.microsoft.com/office/drawing/2014/main" id="{7D437E00-837E-47FC-6640-B9E3853AE943}"/>
              </a:ext>
            </a:extLst>
          </p:cNvPr>
          <p:cNvSpPr txBox="1"/>
          <p:nvPr/>
        </p:nvSpPr>
        <p:spPr>
          <a:xfrm>
            <a:off x="6435096" y="5589796"/>
            <a:ext cx="5037235" cy="646331"/>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豊かな自然に囲まれて育ち、私が帰り道で採取した様々な野草を家族と調理して食べていました。</a:t>
            </a:r>
          </a:p>
        </p:txBody>
      </p:sp>
      <p:pic>
        <p:nvPicPr>
          <p:cNvPr id="2052" name="Picture 4" descr="シロツメクサ｜旬のもの｜暦生活">
            <a:extLst>
              <a:ext uri="{FF2B5EF4-FFF2-40B4-BE49-F238E27FC236}">
                <a16:creationId xmlns:a16="http://schemas.microsoft.com/office/drawing/2014/main" id="{EED69DAA-ED09-C719-E09C-0F11C60AF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888" y="1370000"/>
            <a:ext cx="1898613" cy="18986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たんぽぽの種類｜西洋タンポポと日本タンポポの違いは？ - HORTI ...">
            <a:extLst>
              <a:ext uri="{FF2B5EF4-FFF2-40B4-BE49-F238E27FC236}">
                <a16:creationId xmlns:a16="http://schemas.microsoft.com/office/drawing/2014/main" id="{E9FF79AD-04B8-6E85-9039-7486A9C10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450" y="1370000"/>
            <a:ext cx="2357297" cy="18986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ほろ苦さがは春の味！「フキの葉の炒め煮」 | 丸ごと小泉武夫 食 ...">
            <a:extLst>
              <a:ext uri="{FF2B5EF4-FFF2-40B4-BE49-F238E27FC236}">
                <a16:creationId xmlns:a16="http://schemas.microsoft.com/office/drawing/2014/main" id="{0B754FB5-3CE1-DE37-F869-F42AB4D6C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70001"/>
            <a:ext cx="2571137" cy="189861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畑の雑草図鑑〜ギシギシ編〜【畑は小さな大自然vol.37 ...">
            <a:extLst>
              <a:ext uri="{FF2B5EF4-FFF2-40B4-BE49-F238E27FC236}">
                <a16:creationId xmlns:a16="http://schemas.microsoft.com/office/drawing/2014/main" id="{0F6E93E6-D308-429F-B73B-084DC3E80D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383571"/>
            <a:ext cx="2571136" cy="15700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オオバコ/サイリウムについて | 痩せたいキャリ女の食いしん坊 ...">
            <a:extLst>
              <a:ext uri="{FF2B5EF4-FFF2-40B4-BE49-F238E27FC236}">
                <a16:creationId xmlns:a16="http://schemas.microsoft.com/office/drawing/2014/main" id="{3596545C-385F-49A5-638D-6D8CFAF60D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0450" y="3383571"/>
            <a:ext cx="2357296" cy="157009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ヨモギ(蓬)の育て方｜栽培のコツや種まきの時期や方法は ...">
            <a:extLst>
              <a:ext uri="{FF2B5EF4-FFF2-40B4-BE49-F238E27FC236}">
                <a16:creationId xmlns:a16="http://schemas.microsoft.com/office/drawing/2014/main" id="{DEA4F123-2702-6516-88F6-098AEDDE7F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3421" y="5177525"/>
            <a:ext cx="2315223" cy="145184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ツクシ｜ガーデニング｜趣味時間">
            <a:extLst>
              <a:ext uri="{FF2B5EF4-FFF2-40B4-BE49-F238E27FC236}">
                <a16:creationId xmlns:a16="http://schemas.microsoft.com/office/drawing/2014/main" id="{1E100FEE-B3A5-3D46-9B58-F8D613CE05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3888" y="3383571"/>
            <a:ext cx="1906582" cy="157009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アサツキを採ろう！ | おいしい山菜＆きのこ図鑑">
            <a:extLst>
              <a:ext uri="{FF2B5EF4-FFF2-40B4-BE49-F238E27FC236}">
                <a16:creationId xmlns:a16="http://schemas.microsoft.com/office/drawing/2014/main" id="{5897EC2C-3A78-DFC6-E25A-4AC592EDD5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3714" y="1370000"/>
            <a:ext cx="2850524" cy="1898612"/>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ドクダミの効果効能とは｜化粧水やドクダミ茶の作り方は ...">
            <a:extLst>
              <a:ext uri="{FF2B5EF4-FFF2-40B4-BE49-F238E27FC236}">
                <a16:creationId xmlns:a16="http://schemas.microsoft.com/office/drawing/2014/main" id="{8948E93A-A25B-7467-9CD4-B45AE2A038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3888" y="5117922"/>
            <a:ext cx="1906582" cy="1521708"/>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D7C0121A-D14F-820D-DAAE-184F6ED10CAA}"/>
              </a:ext>
            </a:extLst>
          </p:cNvPr>
          <p:cNvSpPr txBox="1"/>
          <p:nvPr/>
        </p:nvSpPr>
        <p:spPr>
          <a:xfrm>
            <a:off x="90525" y="2314669"/>
            <a:ext cx="1012734"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和え物</a:t>
            </a:r>
          </a:p>
        </p:txBody>
      </p:sp>
      <p:sp>
        <p:nvSpPr>
          <p:cNvPr id="22" name="テキスト ボックス 21">
            <a:extLst>
              <a:ext uri="{FF2B5EF4-FFF2-40B4-BE49-F238E27FC236}">
                <a16:creationId xmlns:a16="http://schemas.microsoft.com/office/drawing/2014/main" id="{FB34BB19-2356-59D7-F07E-8358AE27537B}"/>
              </a:ext>
            </a:extLst>
          </p:cNvPr>
          <p:cNvSpPr txBox="1"/>
          <p:nvPr/>
        </p:nvSpPr>
        <p:spPr>
          <a:xfrm>
            <a:off x="90525" y="4092514"/>
            <a:ext cx="1012734"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炒め物</a:t>
            </a:r>
          </a:p>
        </p:txBody>
      </p:sp>
      <p:sp>
        <p:nvSpPr>
          <p:cNvPr id="23" name="テキスト ボックス 22">
            <a:extLst>
              <a:ext uri="{FF2B5EF4-FFF2-40B4-BE49-F238E27FC236}">
                <a16:creationId xmlns:a16="http://schemas.microsoft.com/office/drawing/2014/main" id="{FB7E29C1-EE8E-FA72-4EF1-46C7414540AF}"/>
              </a:ext>
            </a:extLst>
          </p:cNvPr>
          <p:cNvSpPr txBox="1"/>
          <p:nvPr/>
        </p:nvSpPr>
        <p:spPr>
          <a:xfrm>
            <a:off x="194003" y="5849866"/>
            <a:ext cx="749885"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お茶</a:t>
            </a:r>
          </a:p>
        </p:txBody>
      </p:sp>
      <p:sp>
        <p:nvSpPr>
          <p:cNvPr id="29" name="テキスト ボックス 28">
            <a:extLst>
              <a:ext uri="{FF2B5EF4-FFF2-40B4-BE49-F238E27FC236}">
                <a16:creationId xmlns:a16="http://schemas.microsoft.com/office/drawing/2014/main" id="{525EB8F6-0396-D91E-2369-26ABE9DC5A09}"/>
              </a:ext>
            </a:extLst>
          </p:cNvPr>
          <p:cNvSpPr txBox="1"/>
          <p:nvPr/>
        </p:nvSpPr>
        <p:spPr>
          <a:xfrm>
            <a:off x="9942506" y="4092514"/>
            <a:ext cx="872939"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スープ</a:t>
            </a:r>
          </a:p>
        </p:txBody>
      </p:sp>
      <p:sp>
        <p:nvSpPr>
          <p:cNvPr id="31" name="テキスト ボックス 30">
            <a:extLst>
              <a:ext uri="{FF2B5EF4-FFF2-40B4-BE49-F238E27FC236}">
                <a16:creationId xmlns:a16="http://schemas.microsoft.com/office/drawing/2014/main" id="{4681DD32-930A-7FB6-BBC4-847291F6E978}"/>
              </a:ext>
            </a:extLst>
          </p:cNvPr>
          <p:cNvSpPr txBox="1"/>
          <p:nvPr/>
        </p:nvSpPr>
        <p:spPr>
          <a:xfrm>
            <a:off x="5484053" y="5849866"/>
            <a:ext cx="749885"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団子</a:t>
            </a:r>
          </a:p>
        </p:txBody>
      </p:sp>
    </p:spTree>
    <p:extLst>
      <p:ext uri="{BB962C8B-B14F-4D97-AF65-F5344CB8AC3E}">
        <p14:creationId xmlns:p14="http://schemas.microsoft.com/office/powerpoint/2010/main" val="1440371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E8F795F-CC1A-1932-54A9-D19F13CCECCE}"/>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838200" y="218370"/>
            <a:ext cx="2322250" cy="9669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小学生時代</a:t>
            </a:r>
          </a:p>
        </p:txBody>
      </p:sp>
      <p:sp>
        <p:nvSpPr>
          <p:cNvPr id="6" name="テキスト ボックス 5">
            <a:extLst>
              <a:ext uri="{FF2B5EF4-FFF2-40B4-BE49-F238E27FC236}">
                <a16:creationId xmlns:a16="http://schemas.microsoft.com/office/drawing/2014/main" id="{EADBFF0D-CCC4-0939-7F4C-0F1B78C5F907}"/>
              </a:ext>
            </a:extLst>
          </p:cNvPr>
          <p:cNvSpPr txBox="1"/>
          <p:nvPr/>
        </p:nvSpPr>
        <p:spPr>
          <a:xfrm>
            <a:off x="2763957" y="5596407"/>
            <a:ext cx="6664085" cy="369332"/>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物作りに対する熱意が強く、コンクールで入賞経験があります。</a:t>
            </a:r>
          </a:p>
        </p:txBody>
      </p:sp>
      <p:pic>
        <p:nvPicPr>
          <p:cNvPr id="5" name="図 4">
            <a:extLst>
              <a:ext uri="{FF2B5EF4-FFF2-40B4-BE49-F238E27FC236}">
                <a16:creationId xmlns:a16="http://schemas.microsoft.com/office/drawing/2014/main" id="{F4BEC4E7-DB79-F0DB-5752-1EE8C02654A6}"/>
              </a:ext>
            </a:extLst>
          </p:cNvPr>
          <p:cNvPicPr>
            <a:picLocks noChangeAspect="1"/>
          </p:cNvPicPr>
          <p:nvPr/>
        </p:nvPicPr>
        <p:blipFill>
          <a:blip r:embed="rId3"/>
          <a:stretch>
            <a:fillRect/>
          </a:stretch>
        </p:blipFill>
        <p:spPr>
          <a:xfrm>
            <a:off x="412927" y="1299335"/>
            <a:ext cx="11119211" cy="3916132"/>
          </a:xfrm>
          <a:prstGeom prst="rect">
            <a:avLst/>
          </a:prstGeom>
        </p:spPr>
      </p:pic>
    </p:spTree>
    <p:extLst>
      <p:ext uri="{BB962C8B-B14F-4D97-AF65-F5344CB8AC3E}">
        <p14:creationId xmlns:p14="http://schemas.microsoft.com/office/powerpoint/2010/main" val="1878109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2B073ADB-485C-5A13-6E89-4BD083D22962}"/>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838200" y="218370"/>
            <a:ext cx="3352060" cy="9669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小学生時代の夢</a:t>
            </a:r>
          </a:p>
        </p:txBody>
      </p:sp>
      <p:sp>
        <p:nvSpPr>
          <p:cNvPr id="6" name="テキスト ボックス 5">
            <a:extLst>
              <a:ext uri="{FF2B5EF4-FFF2-40B4-BE49-F238E27FC236}">
                <a16:creationId xmlns:a16="http://schemas.microsoft.com/office/drawing/2014/main" id="{EADBFF0D-CCC4-0939-7F4C-0F1B78C5F907}"/>
              </a:ext>
            </a:extLst>
          </p:cNvPr>
          <p:cNvSpPr txBox="1"/>
          <p:nvPr/>
        </p:nvSpPr>
        <p:spPr>
          <a:xfrm>
            <a:off x="5375068" y="1440101"/>
            <a:ext cx="6664085" cy="2031325"/>
          </a:xfrm>
          <a:prstGeom prst="rect">
            <a:avLst/>
          </a:prstGeom>
          <a:noFill/>
        </p:spPr>
        <p:txBody>
          <a:bodyPr wrap="square" rtlCol="0">
            <a:spAutoFit/>
          </a:bodyPr>
          <a:lstStyle/>
          <a:p>
            <a:r>
              <a:rPr kumimoji="1" lang="ja-JP" altLang="en-US" dirty="0">
                <a:latin typeface="UD デジタル 教科書体 NK-R" panose="02020400000000000000" pitchFamily="18" charset="-128"/>
                <a:ea typeface="UD デジタル 教科書体 NK-R" panose="02020400000000000000" pitchFamily="18" charset="-128"/>
              </a:rPr>
              <a:t>私が人生で初めて遊んだゲームは伝説のスタフィーという海を舞台にした作品でした。</a:t>
            </a:r>
            <a:endParaRPr kumimoji="1" lang="en-US" altLang="ja-JP" dirty="0">
              <a:latin typeface="UD デジタル 教科書体 NK-R" panose="02020400000000000000" pitchFamily="18" charset="-128"/>
              <a:ea typeface="UD デジタル 教科書体 NK-R" panose="02020400000000000000" pitchFamily="18" charset="-128"/>
            </a:endParaRPr>
          </a:p>
          <a:p>
            <a:endParaRPr kumimoji="1" lang="en-US" altLang="ja-JP" dirty="0">
              <a:latin typeface="UD デジタル 教科書体 NK-R" panose="02020400000000000000" pitchFamily="18" charset="-128"/>
              <a:ea typeface="UD デジタル 教科書体 NK-R" panose="02020400000000000000" pitchFamily="18" charset="-128"/>
            </a:endParaRPr>
          </a:p>
          <a:p>
            <a:r>
              <a:rPr lang="ja-JP" altLang="en-US" dirty="0">
                <a:latin typeface="UD デジタル 教科書体 NK-R" panose="02020400000000000000" pitchFamily="18" charset="-128"/>
                <a:ea typeface="UD デジタル 教科書体 NK-R" panose="02020400000000000000" pitchFamily="18" charset="-128"/>
              </a:rPr>
              <a:t>可愛らしいキャラクターに実際に触れたいと思い、「生き物も部品の塊なのだから自分で作ることが出来るのではないか」という突飛な発想に至り、将来は</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自分で生き物を作ってみたい</a:t>
            </a:r>
            <a:r>
              <a:rPr lang="ja-JP" altLang="en-US" dirty="0">
                <a:latin typeface="UD デジタル 教科書体 NK-R" panose="02020400000000000000" pitchFamily="18" charset="-128"/>
                <a:ea typeface="UD デジタル 教科書体 NK-R" panose="02020400000000000000" pitchFamily="18" charset="-128"/>
              </a:rPr>
              <a:t>と考えるようになりました。</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pic>
        <p:nvPicPr>
          <p:cNvPr id="8" name="Picture 2" descr="Amazon | 伝説のスタフィー | ゲームソフト">
            <a:extLst>
              <a:ext uri="{FF2B5EF4-FFF2-40B4-BE49-F238E27FC236}">
                <a16:creationId xmlns:a16="http://schemas.microsoft.com/office/drawing/2014/main" id="{CCA5314E-5E2F-1A91-AA2C-1D402ADEE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47" y="1559544"/>
            <a:ext cx="4023030" cy="254255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伝説のスタフィー | Wii U | 任天堂">
            <a:extLst>
              <a:ext uri="{FF2B5EF4-FFF2-40B4-BE49-F238E27FC236}">
                <a16:creationId xmlns:a16="http://schemas.microsoft.com/office/drawing/2014/main" id="{3651AAD0-2161-FF6B-FDB3-19005AC0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317" y="3726192"/>
            <a:ext cx="4472083" cy="290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526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E8F795F-CC1A-1932-54A9-D19F13CCECCE}"/>
              </a:ext>
            </a:extLst>
          </p:cNvPr>
          <p:cNvPicPr>
            <a:picLocks noChangeAspect="1"/>
          </p:cNvPicPr>
          <p:nvPr/>
        </p:nvPicPr>
        <p:blipFill>
          <a:blip r:embed="rId2"/>
          <a:stretch>
            <a:fillRect/>
          </a:stretch>
        </p:blipFill>
        <p:spPr>
          <a:xfrm>
            <a:off x="0" y="0"/>
            <a:ext cx="12192000" cy="6846864"/>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838200" y="218370"/>
            <a:ext cx="2322250" cy="9669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中学生時代</a:t>
            </a:r>
          </a:p>
        </p:txBody>
      </p:sp>
      <p:sp>
        <p:nvSpPr>
          <p:cNvPr id="6" name="テキスト ボックス 5">
            <a:extLst>
              <a:ext uri="{FF2B5EF4-FFF2-40B4-BE49-F238E27FC236}">
                <a16:creationId xmlns:a16="http://schemas.microsoft.com/office/drawing/2014/main" id="{EADBFF0D-CCC4-0939-7F4C-0F1B78C5F907}"/>
              </a:ext>
            </a:extLst>
          </p:cNvPr>
          <p:cNvSpPr txBox="1"/>
          <p:nvPr/>
        </p:nvSpPr>
        <p:spPr>
          <a:xfrm>
            <a:off x="4884792" y="2823267"/>
            <a:ext cx="6654800" cy="1477328"/>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小学生の頃とは対照的に目標に対する意識することが無くなり、自分が何になりたいかが不明確なまま過ごしました。</a:t>
            </a:r>
            <a:endParaRPr lang="en-US" altLang="ja-JP" dirty="0">
              <a:latin typeface="UD デジタル 教科書体 NK-R" panose="02020400000000000000" pitchFamily="18" charset="-128"/>
              <a:ea typeface="UD デジタル 教科書体 NK-R" panose="02020400000000000000" pitchFamily="18" charset="-128"/>
            </a:endParaRPr>
          </a:p>
          <a:p>
            <a:endParaRPr lang="en-US" altLang="ja-JP" dirty="0">
              <a:latin typeface="UD デジタル 教科書体 NK-R" panose="02020400000000000000" pitchFamily="18" charset="-128"/>
              <a:ea typeface="UD デジタル 教科書体 NK-R" panose="02020400000000000000" pitchFamily="18" charset="-128"/>
            </a:endParaRPr>
          </a:p>
          <a:p>
            <a:r>
              <a:rPr lang="ja-JP" altLang="en-US" dirty="0">
                <a:latin typeface="UD デジタル 教科書体 NK-R" panose="02020400000000000000" pitchFamily="18" charset="-128"/>
                <a:ea typeface="UD デジタル 教科書体 NK-R" panose="02020400000000000000" pitchFamily="18" charset="-128"/>
              </a:rPr>
              <a:t>リアリティのある高次元の娯楽に出会い、敢えて現実の生き物に目を向ける必要性を感じなくなったことが原因と考えています。</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pic>
        <p:nvPicPr>
          <p:cNvPr id="8" name="Picture 4" descr="Amazon | モンスターハンターポータブル 2nd - PSP | ゲームソフト">
            <a:extLst>
              <a:ext uri="{FF2B5EF4-FFF2-40B4-BE49-F238E27FC236}">
                <a16:creationId xmlns:a16="http://schemas.microsoft.com/office/drawing/2014/main" id="{B8E8643F-E12B-29B9-1DCC-172014551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85334"/>
            <a:ext cx="3746369" cy="526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343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E8F795F-CC1A-1932-54A9-D19F13CCECCE}"/>
              </a:ext>
            </a:extLst>
          </p:cNvPr>
          <p:cNvPicPr>
            <a:picLocks noChangeAspect="1"/>
          </p:cNvPicPr>
          <p:nvPr/>
        </p:nvPicPr>
        <p:blipFill>
          <a:blip r:embed="rId2"/>
          <a:stretch>
            <a:fillRect/>
          </a:stretch>
        </p:blipFill>
        <p:spPr>
          <a:xfrm>
            <a:off x="0" y="0"/>
            <a:ext cx="12192000" cy="6846864"/>
          </a:xfrm>
          <a:prstGeom prst="rect">
            <a:avLst/>
          </a:prstGeom>
        </p:spPr>
      </p:pic>
      <p:pic>
        <p:nvPicPr>
          <p:cNvPr id="6148" name="Picture 4" descr="カメラと眼の構造｜Miru+（ミルプラス）ホワイティうめだ店 ...">
            <a:extLst>
              <a:ext uri="{FF2B5EF4-FFF2-40B4-BE49-F238E27FC236}">
                <a16:creationId xmlns:a16="http://schemas.microsoft.com/office/drawing/2014/main" id="{C997DCF3-27F1-AC1E-C62D-CCF2E7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574" y="3851397"/>
            <a:ext cx="4760681" cy="2565082"/>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838200" y="218370"/>
            <a:ext cx="2322250" cy="9669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高校生時代</a:t>
            </a:r>
          </a:p>
        </p:txBody>
      </p:sp>
      <p:sp>
        <p:nvSpPr>
          <p:cNvPr id="6" name="テキスト ボックス 5">
            <a:extLst>
              <a:ext uri="{FF2B5EF4-FFF2-40B4-BE49-F238E27FC236}">
                <a16:creationId xmlns:a16="http://schemas.microsoft.com/office/drawing/2014/main" id="{EADBFF0D-CCC4-0939-7F4C-0F1B78C5F907}"/>
              </a:ext>
            </a:extLst>
          </p:cNvPr>
          <p:cNvSpPr txBox="1"/>
          <p:nvPr/>
        </p:nvSpPr>
        <p:spPr>
          <a:xfrm>
            <a:off x="5833651" y="767123"/>
            <a:ext cx="6037208" cy="1200329"/>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高校</a:t>
            </a:r>
            <a:r>
              <a:rPr lang="en-US" altLang="ja-JP" dirty="0">
                <a:latin typeface="UD デジタル 教科書体 NK-R" panose="02020400000000000000" pitchFamily="18" charset="-128"/>
                <a:ea typeface="UD デジタル 教科書体 NK-R" panose="02020400000000000000" pitchFamily="18" charset="-128"/>
              </a:rPr>
              <a:t>2</a:t>
            </a:r>
            <a:r>
              <a:rPr lang="ja-JP" altLang="en-US" dirty="0">
                <a:latin typeface="UD デジタル 教科書体 NK-R" panose="02020400000000000000" pitchFamily="18" charset="-128"/>
                <a:ea typeface="UD デジタル 教科書体 NK-R" panose="02020400000000000000" pitchFamily="18" charset="-128"/>
              </a:rPr>
              <a:t>年生になった後は恩師に出会い、</a:t>
            </a:r>
            <a:r>
              <a:rPr lang="ja-JP" altLang="en-US" dirty="0">
                <a:solidFill>
                  <a:srgbClr val="FF0000"/>
                </a:solidFill>
                <a:latin typeface="UD デジタル 教科書体 NK-R" panose="02020400000000000000" pitchFamily="18" charset="-128"/>
                <a:ea typeface="UD デジタル 教科書体 NK-R" panose="02020400000000000000" pitchFamily="18" charset="-128"/>
              </a:rPr>
              <a:t>学術的な観点から生き物への興味</a:t>
            </a:r>
            <a:r>
              <a:rPr lang="ja-JP" altLang="en-US" dirty="0">
                <a:latin typeface="UD デジタル 教科書体 NK-R" panose="02020400000000000000" pitchFamily="18" charset="-128"/>
                <a:ea typeface="UD デジタル 教科書体 NK-R" panose="02020400000000000000" pitchFamily="18" charset="-128"/>
              </a:rPr>
              <a:t>が再燃しました。</a:t>
            </a:r>
            <a:endParaRPr lang="en-US" altLang="ja-JP" dirty="0">
              <a:latin typeface="UD デジタル 教科書体 NK-R" panose="02020400000000000000" pitchFamily="18" charset="-128"/>
              <a:ea typeface="UD デジタル 教科書体 NK-R" panose="02020400000000000000" pitchFamily="18" charset="-128"/>
            </a:endParaRPr>
          </a:p>
          <a:p>
            <a:endParaRPr lang="en-US" altLang="ja-JP" dirty="0">
              <a:latin typeface="UD デジタル 教科書体 NK-R" panose="02020400000000000000" pitchFamily="18" charset="-128"/>
              <a:ea typeface="UD デジタル 教科書体 NK-R" panose="02020400000000000000" pitchFamily="18" charset="-128"/>
            </a:endParaRPr>
          </a:p>
          <a:p>
            <a:pPr algn="ctr"/>
            <a:r>
              <a:rPr kumimoji="1" lang="ja-JP" altLang="en-US" dirty="0">
                <a:latin typeface="UD デジタル 教科書体 NK-R" panose="02020400000000000000" pitchFamily="18" charset="-128"/>
                <a:ea typeface="UD デジタル 教科書体 NK-R" panose="02020400000000000000" pitchFamily="18" charset="-128"/>
              </a:rPr>
              <a:t>「これからの市場は遺伝子が最も熱い」</a:t>
            </a:r>
          </a:p>
        </p:txBody>
      </p:sp>
      <p:pic>
        <p:nvPicPr>
          <p:cNvPr id="6146" name="Picture 2" descr="目の構造とはたらき">
            <a:extLst>
              <a:ext uri="{FF2B5EF4-FFF2-40B4-BE49-F238E27FC236}">
                <a16:creationId xmlns:a16="http://schemas.microsoft.com/office/drawing/2014/main" id="{1B63831B-24B6-B3D9-3ECB-72B18F720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14" y="1326652"/>
            <a:ext cx="4261544" cy="286293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35C7F4CF-BD9C-5C26-EC4F-2D7CF2439C0A}"/>
              </a:ext>
            </a:extLst>
          </p:cNvPr>
          <p:cNvSpPr txBox="1"/>
          <p:nvPr/>
        </p:nvSpPr>
        <p:spPr>
          <a:xfrm>
            <a:off x="6705769" y="2928768"/>
            <a:ext cx="4394325"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大学では生命情報について学ぶことを選択</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2" name="矢印: 下 1">
            <a:extLst>
              <a:ext uri="{FF2B5EF4-FFF2-40B4-BE49-F238E27FC236}">
                <a16:creationId xmlns:a16="http://schemas.microsoft.com/office/drawing/2014/main" id="{01B874F4-6AC9-7AA7-24E5-59AF952F47E8}"/>
              </a:ext>
            </a:extLst>
          </p:cNvPr>
          <p:cNvSpPr/>
          <p:nvPr/>
        </p:nvSpPr>
        <p:spPr>
          <a:xfrm>
            <a:off x="8369655" y="2111786"/>
            <a:ext cx="965200"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8FB2D7D-EBC3-2553-41FC-9D4DB0297194}"/>
              </a:ext>
            </a:extLst>
          </p:cNvPr>
          <p:cNvSpPr txBox="1"/>
          <p:nvPr/>
        </p:nvSpPr>
        <p:spPr>
          <a:xfrm>
            <a:off x="775614" y="4189583"/>
            <a:ext cx="2019300"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脊椎動物の眼球</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
        <p:nvSpPr>
          <p:cNvPr id="12" name="テキスト ボックス 11">
            <a:extLst>
              <a:ext uri="{FF2B5EF4-FFF2-40B4-BE49-F238E27FC236}">
                <a16:creationId xmlns:a16="http://schemas.microsoft.com/office/drawing/2014/main" id="{C192DCBD-AE98-4E1D-C6AB-68CCF2282A4E}"/>
              </a:ext>
            </a:extLst>
          </p:cNvPr>
          <p:cNvSpPr txBox="1"/>
          <p:nvPr/>
        </p:nvSpPr>
        <p:spPr>
          <a:xfrm>
            <a:off x="6705769" y="6416479"/>
            <a:ext cx="2270017" cy="369332"/>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軟体動物のカメラ眼</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82830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E8F795F-CC1A-1932-54A9-D19F13CCECCE}"/>
              </a:ext>
            </a:extLst>
          </p:cNvPr>
          <p:cNvPicPr>
            <a:picLocks noChangeAspect="1"/>
          </p:cNvPicPr>
          <p:nvPr/>
        </p:nvPicPr>
        <p:blipFill>
          <a:blip r:embed="rId2"/>
          <a:stretch>
            <a:fillRect/>
          </a:stretch>
        </p:blipFill>
        <p:spPr>
          <a:xfrm>
            <a:off x="0" y="0"/>
            <a:ext cx="12192000" cy="6846864"/>
          </a:xfrm>
          <a:prstGeom prst="rect">
            <a:avLst/>
          </a:prstGeom>
        </p:spPr>
      </p:pic>
      <p:pic>
        <p:nvPicPr>
          <p:cNvPr id="3" name="図 2">
            <a:extLst>
              <a:ext uri="{FF2B5EF4-FFF2-40B4-BE49-F238E27FC236}">
                <a16:creationId xmlns:a16="http://schemas.microsoft.com/office/drawing/2014/main" id="{D82C8975-4E97-96C0-1E53-25492E585768}"/>
              </a:ext>
            </a:extLst>
          </p:cNvPr>
          <p:cNvPicPr>
            <a:picLocks noChangeAspect="1"/>
          </p:cNvPicPr>
          <p:nvPr/>
        </p:nvPicPr>
        <p:blipFill>
          <a:blip r:embed="rId3"/>
          <a:stretch>
            <a:fillRect/>
          </a:stretch>
        </p:blipFill>
        <p:spPr>
          <a:xfrm>
            <a:off x="923925" y="4036989"/>
            <a:ext cx="10344150" cy="2809875"/>
          </a:xfrm>
          <a:prstGeom prst="rect">
            <a:avLst/>
          </a:prstGeom>
        </p:spPr>
      </p:pic>
      <p:sp>
        <p:nvSpPr>
          <p:cNvPr id="4" name="タイトル 1">
            <a:extLst>
              <a:ext uri="{FF2B5EF4-FFF2-40B4-BE49-F238E27FC236}">
                <a16:creationId xmlns:a16="http://schemas.microsoft.com/office/drawing/2014/main" id="{212B5174-418F-A1A7-BFEB-6BC9A3C2CF76}"/>
              </a:ext>
            </a:extLst>
          </p:cNvPr>
          <p:cNvSpPr txBox="1">
            <a:spLocks/>
          </p:cNvSpPr>
          <p:nvPr/>
        </p:nvSpPr>
        <p:spPr>
          <a:xfrm>
            <a:off x="838200" y="218370"/>
            <a:ext cx="2322250" cy="9669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K-R" panose="02020400000000000000" pitchFamily="18" charset="-128"/>
                <a:ea typeface="UD デジタル 教科書体 NK-R" panose="02020400000000000000" pitchFamily="18" charset="-128"/>
                <a:cs typeface="Calibri" panose="020F0502020204030204" pitchFamily="34" charset="0"/>
              </a:rPr>
              <a:t>大学生時代</a:t>
            </a:r>
          </a:p>
        </p:txBody>
      </p:sp>
      <p:sp>
        <p:nvSpPr>
          <p:cNvPr id="6" name="テキスト ボックス 5">
            <a:extLst>
              <a:ext uri="{FF2B5EF4-FFF2-40B4-BE49-F238E27FC236}">
                <a16:creationId xmlns:a16="http://schemas.microsoft.com/office/drawing/2014/main" id="{EADBFF0D-CCC4-0939-7F4C-0F1B78C5F907}"/>
              </a:ext>
            </a:extLst>
          </p:cNvPr>
          <p:cNvSpPr txBox="1"/>
          <p:nvPr/>
        </p:nvSpPr>
        <p:spPr>
          <a:xfrm>
            <a:off x="327546" y="1007914"/>
            <a:ext cx="11546006" cy="3139321"/>
          </a:xfrm>
          <a:prstGeom prst="rect">
            <a:avLst/>
          </a:prstGeom>
          <a:noFill/>
        </p:spPr>
        <p:txBody>
          <a:bodyPr wrap="square" rtlCol="0">
            <a:spAutoFit/>
          </a:bodyPr>
          <a:lstStyle/>
          <a:p>
            <a:r>
              <a:rPr lang="ja-JP" altLang="en-US" dirty="0">
                <a:latin typeface="UD デジタル 教科書体 NK-R" panose="02020400000000000000" pitchFamily="18" charset="-128"/>
                <a:ea typeface="UD デジタル 教科書体 NK-R" panose="02020400000000000000" pitchFamily="18" charset="-128"/>
              </a:rPr>
              <a:t>・</a:t>
            </a:r>
            <a:r>
              <a:rPr lang="en-US" altLang="ja-JP" dirty="0">
                <a:latin typeface="UD デジタル 教科書体 NK-R" panose="02020400000000000000" pitchFamily="18" charset="-128"/>
                <a:ea typeface="UD デジタル 教科書体 NK-R" panose="02020400000000000000" pitchFamily="18" charset="-128"/>
              </a:rPr>
              <a:t>1</a:t>
            </a:r>
            <a:r>
              <a:rPr lang="ja-JP" altLang="en-US" dirty="0">
                <a:latin typeface="UD デジタル 教科書体 NK-R" panose="02020400000000000000" pitchFamily="18" charset="-128"/>
                <a:ea typeface="UD デジタル 教科書体 NK-R" panose="02020400000000000000" pitchFamily="18" charset="-128"/>
              </a:rPr>
              <a:t>回生</a:t>
            </a:r>
            <a:endParaRPr lang="en-US" altLang="ja-JP" dirty="0">
              <a:latin typeface="UD デジタル 教科書体 NK-R" panose="02020400000000000000" pitchFamily="18" charset="-128"/>
              <a:ea typeface="UD デジタル 教科書体 NK-R" panose="02020400000000000000" pitchFamily="18" charset="-128"/>
            </a:endParaRPr>
          </a:p>
          <a:p>
            <a:r>
              <a:rPr kumimoji="1" lang="ja-JP" altLang="en-US" dirty="0">
                <a:latin typeface="UD デジタル 教科書体 NK-R" panose="02020400000000000000" pitchFamily="18" charset="-128"/>
                <a:ea typeface="UD デジタル 教科書体 NK-R" panose="02020400000000000000" pitchFamily="18" charset="-128"/>
              </a:rPr>
              <a:t>望んでいた大学での生物学ですが、生化学や分子細胞生物学といった領域では主に物質の名称とその役割について暗記するだけという講座が主でした。</a:t>
            </a:r>
            <a:endParaRPr kumimoji="1" lang="en-US" altLang="ja-JP" dirty="0">
              <a:latin typeface="UD デジタル 教科書体 NK-R" panose="02020400000000000000" pitchFamily="18" charset="-128"/>
              <a:ea typeface="UD デジタル 教科書体 NK-R" panose="02020400000000000000" pitchFamily="18" charset="-128"/>
            </a:endParaRPr>
          </a:p>
          <a:p>
            <a:endParaRPr lang="en-US" altLang="ja-JP" dirty="0">
              <a:latin typeface="UD デジタル 教科書体 NK-R" panose="02020400000000000000" pitchFamily="18" charset="-128"/>
              <a:ea typeface="UD デジタル 教科書体 NK-R" panose="02020400000000000000" pitchFamily="18" charset="-128"/>
            </a:endParaRPr>
          </a:p>
          <a:p>
            <a:r>
              <a:rPr lang="ja-JP" altLang="en-US" dirty="0">
                <a:latin typeface="UD デジタル 教科書体 NK-R" panose="02020400000000000000" pitchFamily="18" charset="-128"/>
                <a:ea typeface="UD デジタル 教科書体 NK-R" panose="02020400000000000000" pitchFamily="18" charset="-128"/>
              </a:rPr>
              <a:t>・</a:t>
            </a:r>
            <a:r>
              <a:rPr lang="en-US" altLang="ja-JP" dirty="0">
                <a:latin typeface="UD デジタル 教科書体 NK-R" panose="02020400000000000000" pitchFamily="18" charset="-128"/>
                <a:ea typeface="UD デジタル 教科書体 NK-R" panose="02020400000000000000" pitchFamily="18" charset="-128"/>
              </a:rPr>
              <a:t>2</a:t>
            </a:r>
            <a:r>
              <a:rPr lang="ja-JP" altLang="en-US" dirty="0">
                <a:latin typeface="UD デジタル 教科書体 NK-R" panose="02020400000000000000" pitchFamily="18" charset="-128"/>
                <a:ea typeface="UD デジタル 教科書体 NK-R" panose="02020400000000000000" pitchFamily="18" charset="-128"/>
              </a:rPr>
              <a:t>回生</a:t>
            </a:r>
            <a:endParaRPr lang="en-US" altLang="ja-JP" dirty="0">
              <a:latin typeface="UD デジタル 教科書体 NK-R" panose="02020400000000000000" pitchFamily="18" charset="-128"/>
              <a:ea typeface="UD デジタル 教科書体 NK-R" panose="02020400000000000000" pitchFamily="18" charset="-128"/>
            </a:endParaRPr>
          </a:p>
          <a:p>
            <a:r>
              <a:rPr kumimoji="1" lang="ja-JP" altLang="en-US" dirty="0">
                <a:latin typeface="UD デジタル 教科書体 NK-R" panose="02020400000000000000" pitchFamily="18" charset="-128"/>
                <a:ea typeface="UD デジタル 教科書体 NK-R" panose="02020400000000000000" pitchFamily="18" charset="-128"/>
              </a:rPr>
              <a:t>これらの授業を楽しめなかった一方で、自分で考えて組み上げていくという</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プログラミング</a:t>
            </a:r>
            <a:r>
              <a:rPr kumimoji="1" lang="ja-JP" altLang="en-US" dirty="0">
                <a:latin typeface="UD デジタル 教科書体 NK-R" panose="02020400000000000000" pitchFamily="18" charset="-128"/>
                <a:ea typeface="UD デジタル 教科書体 NK-R" panose="02020400000000000000" pitchFamily="18" charset="-128"/>
              </a:rPr>
              <a:t>や、生物を合理的に解釈する</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生態学</a:t>
            </a:r>
            <a:r>
              <a:rPr kumimoji="1" lang="ja-JP" altLang="en-US" dirty="0">
                <a:latin typeface="UD デジタル 教科書体 NK-R" panose="02020400000000000000" pitchFamily="18" charset="-128"/>
                <a:ea typeface="UD デジタル 教科書体 NK-R" panose="02020400000000000000" pitchFamily="18" charset="-128"/>
              </a:rPr>
              <a:t>に魅力を感じ、それらを掛け合わせた</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数理生態学</a:t>
            </a:r>
            <a:r>
              <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rPr>
              <a:t>(</a:t>
            </a:r>
            <a:r>
              <a:rPr kumimoji="1" lang="ja-JP" altLang="en-US" dirty="0">
                <a:solidFill>
                  <a:srgbClr val="FF0000"/>
                </a:solidFill>
                <a:latin typeface="UD デジタル 教科書体 NK-R" panose="02020400000000000000" pitchFamily="18" charset="-128"/>
                <a:ea typeface="UD デジタル 教科書体 NK-R" panose="02020400000000000000" pitchFamily="18" charset="-128"/>
              </a:rPr>
              <a:t>人工生命学</a:t>
            </a:r>
            <a:r>
              <a:rPr kumimoji="1" lang="en-US" altLang="ja-JP" dirty="0">
                <a:solidFill>
                  <a:srgbClr val="FF0000"/>
                </a:solidFill>
                <a:latin typeface="UD デジタル 教科書体 NK-R" panose="02020400000000000000" pitchFamily="18" charset="-128"/>
                <a:ea typeface="UD デジタル 教科書体 NK-R" panose="02020400000000000000" pitchFamily="18" charset="-128"/>
              </a:rPr>
              <a:t>)</a:t>
            </a:r>
            <a:r>
              <a:rPr kumimoji="1" lang="ja-JP" altLang="en-US" dirty="0">
                <a:latin typeface="UD デジタル 教科書体 NK-R" panose="02020400000000000000" pitchFamily="18" charset="-128"/>
                <a:ea typeface="UD デジタル 教科書体 NK-R" panose="02020400000000000000" pitchFamily="18" charset="-128"/>
              </a:rPr>
              <a:t>の研究したいと考えるようになりました。</a:t>
            </a:r>
            <a:endParaRPr kumimoji="1" lang="en-US" altLang="ja-JP" dirty="0">
              <a:latin typeface="UD デジタル 教科書体 NK-R" panose="02020400000000000000" pitchFamily="18" charset="-128"/>
              <a:ea typeface="UD デジタル 教科書体 NK-R" panose="02020400000000000000" pitchFamily="18" charset="-128"/>
            </a:endParaRPr>
          </a:p>
          <a:p>
            <a:endParaRPr lang="en-US" altLang="ja-JP" dirty="0">
              <a:latin typeface="UD デジタル 教科書体 NK-R" panose="02020400000000000000" pitchFamily="18" charset="-128"/>
              <a:ea typeface="UD デジタル 教科書体 NK-R" panose="02020400000000000000" pitchFamily="18" charset="-128"/>
            </a:endParaRPr>
          </a:p>
          <a:p>
            <a:r>
              <a:rPr kumimoji="1" lang="ja-JP" altLang="en-US" dirty="0">
                <a:latin typeface="UD デジタル 教科書体 NK-R" panose="02020400000000000000" pitchFamily="18" charset="-128"/>
                <a:ea typeface="UD デジタル 教科書体 NK-R" panose="02020400000000000000" pitchFamily="18" charset="-128"/>
              </a:rPr>
              <a:t>・</a:t>
            </a:r>
            <a:r>
              <a:rPr kumimoji="1" lang="en-US" altLang="ja-JP" dirty="0">
                <a:latin typeface="UD デジタル 教科書体 NK-R" panose="02020400000000000000" pitchFamily="18" charset="-128"/>
                <a:ea typeface="UD デジタル 教科書体 NK-R" panose="02020400000000000000" pitchFamily="18" charset="-128"/>
              </a:rPr>
              <a:t>3</a:t>
            </a:r>
            <a:r>
              <a:rPr kumimoji="1" lang="ja-JP" altLang="en-US" dirty="0">
                <a:latin typeface="UD デジタル 教科書体 NK-R" panose="02020400000000000000" pitchFamily="18" charset="-128"/>
                <a:ea typeface="UD デジタル 教科書体 NK-R" panose="02020400000000000000" pitchFamily="18" charset="-128"/>
              </a:rPr>
              <a:t>回生</a:t>
            </a:r>
            <a:endParaRPr kumimoji="1" lang="en-US" altLang="ja-JP" dirty="0">
              <a:latin typeface="UD デジタル 教科書体 NK-R" panose="02020400000000000000" pitchFamily="18" charset="-128"/>
              <a:ea typeface="UD デジタル 教科書体 NK-R" panose="02020400000000000000" pitchFamily="18" charset="-128"/>
            </a:endParaRPr>
          </a:p>
          <a:p>
            <a:r>
              <a:rPr lang="ja-JP" altLang="en-US" dirty="0">
                <a:latin typeface="UD デジタル 教科書体 NK-R" panose="02020400000000000000" pitchFamily="18" charset="-128"/>
                <a:ea typeface="UD デジタル 教科書体 NK-R" panose="02020400000000000000" pitchFamily="18" charset="-128"/>
              </a:rPr>
              <a:t>アルバイトとして塾講師を始め、高校生には英語と数学、中学生は国語以外の科目を指導しました。アルバイトは</a:t>
            </a:r>
            <a:r>
              <a:rPr lang="en-US" altLang="ja-JP" dirty="0">
                <a:latin typeface="UD デジタル 教科書体 NK-R" panose="02020400000000000000" pitchFamily="18" charset="-128"/>
                <a:ea typeface="UD デジタル 教科書体 NK-R" panose="02020400000000000000" pitchFamily="18" charset="-128"/>
              </a:rPr>
              <a:t>6</a:t>
            </a:r>
            <a:r>
              <a:rPr lang="ja-JP" altLang="en-US" dirty="0">
                <a:latin typeface="UD デジタル 教科書体 NK-R" panose="02020400000000000000" pitchFamily="18" charset="-128"/>
                <a:ea typeface="UD デジタル 教科書体 NK-R" panose="02020400000000000000" pitchFamily="18" charset="-128"/>
              </a:rPr>
              <a:t>年間続け、そこで得た金銭の一部を使って中学校からの友人達と</a:t>
            </a:r>
            <a:r>
              <a:rPr lang="en-US" altLang="ja-JP" dirty="0">
                <a:latin typeface="UD デジタル 教科書体 NK-R" panose="02020400000000000000" pitchFamily="18" charset="-128"/>
                <a:ea typeface="UD デジタル 教科書体 NK-R" panose="02020400000000000000" pitchFamily="18" charset="-128"/>
              </a:rPr>
              <a:t>6</a:t>
            </a:r>
            <a:r>
              <a:rPr lang="ja-JP" altLang="en-US" dirty="0">
                <a:latin typeface="UD デジタル 教科書体 NK-R" panose="02020400000000000000" pitchFamily="18" charset="-128"/>
                <a:ea typeface="UD デジタル 教科書体 NK-R" panose="02020400000000000000" pitchFamily="18" charset="-128"/>
              </a:rPr>
              <a:t>人で旅行に行くことを趣味としていました。</a:t>
            </a:r>
            <a:endParaRPr kumimoji="1" lang="ja-JP" altLang="en-US"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36656372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1923</TotalTime>
  <Words>1913</Words>
  <Application>Microsoft Office PowerPoint</Application>
  <PresentationFormat>ワイド画面</PresentationFormat>
  <Paragraphs>197</Paragraphs>
  <Slides>18</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18</vt:i4>
      </vt:variant>
    </vt:vector>
  </HeadingPairs>
  <TitlesOfParts>
    <vt:vector size="27" baseType="lpstr">
      <vt:lpstr>HGSｺﾞｼｯｸE</vt:lpstr>
      <vt:lpstr>HGｺﾞｼｯｸE</vt:lpstr>
      <vt:lpstr>UD デジタル 教科書体 NK-R</vt:lpstr>
      <vt:lpstr>游ゴシック</vt:lpstr>
      <vt:lpstr>游ゴシック Light</vt:lpstr>
      <vt:lpstr>Arial</vt:lpstr>
      <vt:lpstr>Century</vt:lpstr>
      <vt:lpstr>Wingdings 3</vt:lpstr>
      <vt:lpstr>Office テーマ</vt:lpstr>
      <vt:lpstr>私を特徴付けるキーワード</vt:lpstr>
      <vt:lpstr>自分史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Yuki Okuno</dc:creator>
  <cp:lastModifiedBy>Yuki Okuno</cp:lastModifiedBy>
  <cp:revision>220</cp:revision>
  <dcterms:created xsi:type="dcterms:W3CDTF">2022-07-30T18:08:59Z</dcterms:created>
  <dcterms:modified xsi:type="dcterms:W3CDTF">2022-08-01T18:34:39Z</dcterms:modified>
</cp:coreProperties>
</file>